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51.jpg" ContentType="image/jpg"/>
  <Override PartName="/ppt/media/image53.jpg" ContentType="image/jpg"/>
  <Override PartName="/ppt/media/image54.jpg" ContentType="image/jpg"/>
  <Override PartName="/ppt/media/image55.jpg" ContentType="image/jpg"/>
  <Override PartName="/ppt/media/image57.jpg" ContentType="image/jpg"/>
  <Override PartName="/ppt/media/image6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7" r:id="rId5"/>
    <p:sldMasterId id="2147483714" r:id="rId6"/>
  </p:sldMasterIdLst>
  <p:notesMasterIdLst>
    <p:notesMasterId r:id="rId39"/>
  </p:notesMasterIdLst>
  <p:sldIdLst>
    <p:sldId id="260" r:id="rId7"/>
    <p:sldId id="258" r:id="rId8"/>
    <p:sldId id="264" r:id="rId9"/>
    <p:sldId id="259" r:id="rId10"/>
    <p:sldId id="288" r:id="rId11"/>
    <p:sldId id="269" r:id="rId12"/>
    <p:sldId id="270" r:id="rId13"/>
    <p:sldId id="266" r:id="rId14"/>
    <p:sldId id="271" r:id="rId15"/>
    <p:sldId id="267" r:id="rId16"/>
    <p:sldId id="286" r:id="rId17"/>
    <p:sldId id="293" r:id="rId18"/>
    <p:sldId id="265" r:id="rId19"/>
    <p:sldId id="268" r:id="rId20"/>
    <p:sldId id="272" r:id="rId21"/>
    <p:sldId id="289" r:id="rId22"/>
    <p:sldId id="290" r:id="rId23"/>
    <p:sldId id="299" r:id="rId24"/>
    <p:sldId id="296" r:id="rId25"/>
    <p:sldId id="280" r:id="rId26"/>
    <p:sldId id="292" r:id="rId27"/>
    <p:sldId id="300" r:id="rId28"/>
    <p:sldId id="275" r:id="rId29"/>
    <p:sldId id="257" r:id="rId30"/>
    <p:sldId id="261" r:id="rId31"/>
    <p:sldId id="262" r:id="rId32"/>
    <p:sldId id="273" r:id="rId33"/>
    <p:sldId id="263" r:id="rId34"/>
    <p:sldId id="295" r:id="rId35"/>
    <p:sldId id="294" r:id="rId36"/>
    <p:sldId id="278" r:id="rId37"/>
    <p:sldId id="28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62" autoAdjust="0"/>
  </p:normalViewPr>
  <p:slideViewPr>
    <p:cSldViewPr snapToGrid="0" snapToObjects="1">
      <p:cViewPr>
        <p:scale>
          <a:sx n="70" d="100"/>
          <a:sy n="70" d="100"/>
        </p:scale>
        <p:origin x="-51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3B2D2-90D3-BC4B-8C28-A3DC6FF61516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C119D-3364-D04D-BC5A-77D8840A4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00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took several years to get off the ground, but here we are, we made it together</a:t>
            </a:r>
          </a:p>
          <a:p>
            <a:r>
              <a:rPr lang="en-US" dirty="0" smtClean="0"/>
              <a:t>We are here because of the great wisdom of FAPESP, NSF, and NASA</a:t>
            </a:r>
          </a:p>
          <a:p>
            <a:r>
              <a:rPr lang="en-US" dirty="0" smtClean="0"/>
              <a:t>They decided to take a chance on an audacious project:  it is large in scope, interdisciplinary beyond normal interdisciplinary studies</a:t>
            </a:r>
          </a:p>
          <a:p>
            <a:r>
              <a:rPr lang="en-US" dirty="0" smtClean="0"/>
              <a:t>Yet if</a:t>
            </a:r>
            <a:r>
              <a:rPr lang="en-US" baseline="0" dirty="0" smtClean="0"/>
              <a:t> all of us collaborators do our jobs, the payoff could be huge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B14D6-DB33-C440-B8A7-15F9E1D7D9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21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B14D6-DB33-C440-B8A7-15F9E1D7D9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60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overlays </a:t>
            </a:r>
            <a:r>
              <a:rPr lang="en-US" smtClean="0"/>
              <a:t>conducted</a:t>
            </a:r>
            <a:r>
              <a:rPr lang="en-US" baseline="0" smtClean="0"/>
              <a:t> in QGIS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FF624-B63C-4D89-85E8-03E47F5BBE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01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FDD3FA-BF77-D14B-BB97-29ACECD5D580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803EC4-26AA-4D6F-8E70-78B6B469BDB0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47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047427" name="Notes Placeholder 2"/>
          <p:cNvSpPr>
            <a:spLocks noGrp="1"/>
          </p:cNvSpPr>
          <p:nvPr>
            <p:ph type="body" idx="1"/>
          </p:nvPr>
        </p:nvSpPr>
        <p:spPr>
          <a:xfrm>
            <a:off x="686112" y="4343400"/>
            <a:ext cx="5485778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3" rIns="91424" bIns="45713"/>
          <a:lstStyle/>
          <a:p>
            <a:pPr defTabSz="449677">
              <a:spcBef>
                <a:spcPct val="0"/>
              </a:spcBef>
            </a:pPr>
            <a:endParaRPr lang="en-US"/>
          </a:p>
        </p:txBody>
      </p:sp>
      <p:sp>
        <p:nvSpPr>
          <p:cNvPr id="3047428" name="Slide Number Placeholder 3"/>
          <p:cNvSpPr txBox="1">
            <a:spLocks noGrp="1"/>
          </p:cNvSpPr>
          <p:nvPr/>
        </p:nvSpPr>
        <p:spPr bwMode="auto">
          <a:xfrm>
            <a:off x="3883297" y="8685235"/>
            <a:ext cx="297314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3" rIns="91424" bIns="45713" anchor="b"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21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62050" indent="-231775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27188" indent="-233363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92325" indent="-233363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9525" indent="-233363" defTabSz="930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6725" indent="-233363" defTabSz="930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3925" indent="-233363" defTabSz="930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21125" indent="-233363" defTabSz="930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26CE11E-1CD9-4B43-8D2B-1B91ACEA9308}" type="slidenum">
              <a:rPr lang="en-US" sz="1200">
                <a:solidFill>
                  <a:srgbClr val="000000"/>
                </a:solidFill>
                <a:ea typeface="ヒラギノ明朝 ProN W3" charset="-128"/>
                <a:sym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00"/>
              </a:solidFill>
              <a:ea typeface="ヒラギノ明朝 ProN W3" charset="-128"/>
              <a:sym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5B02C-2DAC-451C-8C2B-F3F56B7D2687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0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0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overlays </a:t>
            </a:r>
            <a:r>
              <a:rPr lang="en-US" smtClean="0"/>
              <a:t>conducted</a:t>
            </a:r>
            <a:r>
              <a:rPr lang="en-US" baseline="0" smtClean="0"/>
              <a:t> in QGIS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FF624-B63C-4D89-85E8-03E47F5BBE4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01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84FF5-7659-AD47-B55B-03902D614B4B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007C-F287-594D-AD86-9CBFE5964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08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84FF5-7659-AD47-B55B-03902D614B4B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007C-F287-594D-AD86-9CBFE5964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3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84FF5-7659-AD47-B55B-03902D614B4B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007C-F287-594D-AD86-9CBFE5964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29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1ECE4E-8F78-4976-9B66-6703975B4E18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769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74FAA4-141D-4DFE-8422-DE09638CB27A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665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D31EDC-411F-4621-8F56-4DB4D98CA7F9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1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447800"/>
            <a:ext cx="4013200" cy="4408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9000" y="1447800"/>
            <a:ext cx="4014788" cy="4408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1C129E-8C1D-464D-87E5-BE54D8ABAAEE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779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159B52-B14C-4F2A-8BE5-04BDFEC772D2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507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DA127C-100C-4BBD-AF49-8BDE35C8C98F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75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09FD44-FA56-4DE6-9A49-44EAFEDD9969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327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87E20-20B3-431F-BCE7-84240D663D8A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0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84FF5-7659-AD47-B55B-03902D614B4B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007C-F287-594D-AD86-9CBFE5964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07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F0F418-12AC-45AC-BD65-0D80CF804685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658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E7DA6F-22B0-4764-B559-FAB2330DCD23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668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9088" y="327025"/>
            <a:ext cx="2044700" cy="5529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27025"/>
            <a:ext cx="5983288" cy="55292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4F170E-4C33-4806-B849-4FDCE2297CAA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11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F866-5ABD-4049-91AD-CDE619A9B0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1AF2-C938-E642-A451-BDD0BA9BD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74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F866-5ABD-4049-91AD-CDE619A9B0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1AF2-C938-E642-A451-BDD0BA9BD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119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F866-5ABD-4049-91AD-CDE619A9B0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1AF2-C938-E642-A451-BDD0BA9BD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79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F866-5ABD-4049-91AD-CDE619A9B0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1AF2-C938-E642-A451-BDD0BA9BD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8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F866-5ABD-4049-91AD-CDE619A9B0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1AF2-C938-E642-A451-BDD0BA9BD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983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F866-5ABD-4049-91AD-CDE619A9B0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1AF2-C938-E642-A451-BDD0BA9BD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62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F866-5ABD-4049-91AD-CDE619A9B0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1AF2-C938-E642-A451-BDD0BA9BD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028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84FF5-7659-AD47-B55B-03902D614B4B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007C-F287-594D-AD86-9CBFE5964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578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F866-5ABD-4049-91AD-CDE619A9B0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1AF2-C938-E642-A451-BDD0BA9BD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33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F866-5ABD-4049-91AD-CDE619A9B0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1AF2-C938-E642-A451-BDD0BA9BD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2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F866-5ABD-4049-91AD-CDE619A9B0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1AF2-C938-E642-A451-BDD0BA9BD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57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F866-5ABD-4049-91AD-CDE619A9B0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1AF2-C938-E642-A451-BDD0BA9BD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82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5B1C9-5EED-4707-8DA8-86E072E552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3100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286F7-2893-4C4D-8F4B-ACC9C44257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345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4FDB50-5DF0-4CCC-A60F-69F110E62F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853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B2B3A-89CE-44FC-951B-38B4A7958C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291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8C1AC-44FA-49BF-8FED-E0A503E22E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683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794E5-5F60-4E61-AB68-9348FE2FC4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45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84FF5-7659-AD47-B55B-03902D614B4B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007C-F287-594D-AD86-9CBFE5964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41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12319-EFA2-4CA1-B4DC-F84D54EAE8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215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A2F36-AF80-4214-80EA-1F2CC96F4A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1366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76149-10DD-418B-91E1-08CD761966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917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3AEBDC-7137-4CED-9AC5-6BF9675579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7293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9F0D41-793C-46FD-A5C4-DED35B510A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275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4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738B9C8-404A-423D-BB93-A39E7D4A20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530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CD1F-D8EB-4F2C-8651-A884BC0EF6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8AD-72C6-46C8-BAA4-6BED77DEA70A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4452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CD1F-D8EB-4F2C-8651-A884BC0EF6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8AD-72C6-46C8-BAA4-6BED77DEA70A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702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CD1F-D8EB-4F2C-8651-A884BC0EF6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8AD-72C6-46C8-BAA4-6BED77DEA70A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828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CD1F-D8EB-4F2C-8651-A884BC0EF6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8AD-72C6-46C8-BAA4-6BED77DEA70A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5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84FF5-7659-AD47-B55B-03902D614B4B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007C-F287-594D-AD86-9CBFE5964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838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CD1F-D8EB-4F2C-8651-A884BC0EF6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8AD-72C6-46C8-BAA4-6BED77DEA70A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5565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CD1F-D8EB-4F2C-8651-A884BC0EF6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8AD-72C6-46C8-BAA4-6BED77DEA70A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960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CD1F-D8EB-4F2C-8651-A884BC0EF6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8AD-72C6-46C8-BAA4-6BED77DEA70A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559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CD1F-D8EB-4F2C-8651-A884BC0EF6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8AD-72C6-46C8-BAA4-6BED77DEA70A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909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CD1F-D8EB-4F2C-8651-A884BC0EF6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8AD-72C6-46C8-BAA4-6BED77DEA70A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15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CD1F-D8EB-4F2C-8651-A884BC0EF6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8AD-72C6-46C8-BAA4-6BED77DEA70A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1450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CD1F-D8EB-4F2C-8651-A884BC0EF6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8AD-72C6-46C8-BAA4-6BED77DEA70A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5166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CD1F-D8EB-4F2C-8651-A884BC0EF6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8AD-72C6-46C8-BAA4-6BED77DEA70A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683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CD1F-D8EB-4F2C-8651-A884BC0EF6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8AD-72C6-46C8-BAA4-6BED77DEA70A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60907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CD1F-D8EB-4F2C-8651-A884BC0EF6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8AD-72C6-46C8-BAA4-6BED77DEA70A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05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84FF5-7659-AD47-B55B-03902D614B4B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007C-F287-594D-AD86-9CBFE5964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615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CD1F-D8EB-4F2C-8651-A884BC0EF6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8AD-72C6-46C8-BAA4-6BED77DEA70A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5259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CD1F-D8EB-4F2C-8651-A884BC0EF6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8AD-72C6-46C8-BAA4-6BED77DEA70A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486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638A81-BE54-4910-982F-F299601ED7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376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82BACC-877D-4810-A77C-9B0C15A90E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12107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41C012-B574-4C1E-A0CD-DEB1658966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4233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7586" y="1973461"/>
            <a:ext cx="3830836" cy="488453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73461"/>
            <a:ext cx="3830836" cy="488453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162BF3-4496-4364-BC26-EEB5B78824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87666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BB20E4-59B7-40D3-A6D0-528CE4315E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68982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7A4923-9EE3-4F91-BE4A-7BD8F64E34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081988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296D32-B0EE-4E3C-9E35-42B418F6A99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17104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6DD7D8-5FA1-47E1-93EE-4945F9AE3A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8281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84FF5-7659-AD47-B55B-03902D614B4B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007C-F287-594D-AD86-9CBFE5964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62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Arial Narrow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C656FB-285B-448C-81A1-9EB64E1F66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13301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4EAD8-D5C9-4F3D-B393-9A2FF5F192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13685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4207" y="375047"/>
            <a:ext cx="1942207" cy="648295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7586" y="375047"/>
            <a:ext cx="5719465" cy="648295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61CF83-FE0E-45F9-934C-761BD70D08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6973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84FF5-7659-AD47-B55B-03902D614B4B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007C-F287-594D-AD86-9CBFE5964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47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84FF5-7659-AD47-B55B-03902D614B4B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007C-F287-594D-AD86-9CBFE5964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95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84FF5-7659-AD47-B55B-03902D614B4B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1007C-F287-594D-AD86-9CBFE5964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2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963" y="95250"/>
            <a:ext cx="1003300" cy="842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59781" name="Line 5"/>
          <p:cNvSpPr>
            <a:spLocks noChangeShapeType="1"/>
          </p:cNvSpPr>
          <p:nvPr/>
        </p:nvSpPr>
        <p:spPr bwMode="auto">
          <a:xfrm>
            <a:off x="65088" y="1062038"/>
            <a:ext cx="9020175" cy="0"/>
          </a:xfrm>
          <a:prstGeom prst="line">
            <a:avLst/>
          </a:prstGeom>
          <a:noFill/>
          <a:ln w="38100" cmpd="dbl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27025"/>
            <a:ext cx="6096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981" tIns="48491" rIns="96981" bIns="484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447800"/>
            <a:ext cx="8180388" cy="440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981" tIns="48491" rIns="96981" bIns="484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978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51663" y="6653213"/>
            <a:ext cx="2005012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981" tIns="48491" rIns="96981" bIns="48491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5978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613525"/>
            <a:ext cx="3048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981" tIns="48491" rIns="96981" bIns="48491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98365EE5-04A1-4CF4-89A3-3D3B4446EC88}" type="slidenum">
              <a:rPr lang="en-US">
                <a:solidFill>
                  <a:srgbClr val="3333CC"/>
                </a:solidFill>
                <a:ea typeface="ＭＳ Ｐゴシック" charset="-128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3333CC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314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22313" indent="-257175" algn="l" rtl="0" eaLnBrk="1" fontAlgn="base" hangingPunct="1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accent2"/>
          </a:solidFill>
          <a:latin typeface="+mn-lt"/>
          <a:ea typeface="ＭＳ Ｐゴシック" charset="-128"/>
        </a:defRPr>
      </a:lvl2pPr>
      <a:lvl3pPr marL="1073150" indent="-230188" algn="l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accent2"/>
          </a:solidFill>
          <a:latin typeface="+mn-lt"/>
          <a:ea typeface="ＭＳ Ｐゴシック" charset="-128"/>
        </a:defRPr>
      </a:lvl3pPr>
      <a:lvl4pPr marL="1420813" indent="-227013" algn="l" rtl="0" eaLnBrk="1" fontAlgn="base" hangingPunct="1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accent2"/>
          </a:solidFill>
          <a:latin typeface="+mn-lt"/>
          <a:ea typeface="ＭＳ Ｐゴシック" charset="-128"/>
        </a:defRPr>
      </a:lvl4pPr>
      <a:lvl5pPr marL="177165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charset="-128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charset="-128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charset="-128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charset="-128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AF866-5ABD-4049-91AD-CDE619A9B0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81AF2-C938-E642-A451-BDD0BA9BD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50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4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C28E627-597C-4219-A354-F1664F4B0A72}" type="slidenum">
              <a:rPr lang="en-US" smtClean="0">
                <a:solidFill>
                  <a:srgbClr val="000000"/>
                </a:solidFill>
                <a:ea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321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DBDCD1F-D8EB-4F2C-8651-A884BC0EF6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0B6508AD-72C6-46C8-BAA4-6BED77DEA70A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99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7586" y="375047"/>
            <a:ext cx="7768828" cy="159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40638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 Narrow" charset="0"/>
              </a:rPr>
              <a:t>Click to edit Master title style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6" y="1973461"/>
            <a:ext cx="7768828" cy="488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7" tIns="35717" rIns="125011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 Narrow" charset="0"/>
              </a:rPr>
              <a:t>Click to edit Master text styles</a:t>
            </a:r>
          </a:p>
          <a:p>
            <a:pPr lvl="1"/>
            <a:r>
              <a:rPr lang="en-US">
                <a:sym typeface="Arial Narrow" charset="0"/>
              </a:rPr>
              <a:t>Second level</a:t>
            </a:r>
          </a:p>
          <a:p>
            <a:pPr lvl="2"/>
            <a:r>
              <a:rPr lang="en-US">
                <a:sym typeface="Arial Narrow" charset="0"/>
              </a:rPr>
              <a:t>Third level</a:t>
            </a:r>
          </a:p>
          <a:p>
            <a:pPr lvl="3"/>
            <a:r>
              <a:rPr lang="en-US">
                <a:sym typeface="Arial Narrow" charset="0"/>
              </a:rPr>
              <a:t>Fourth level</a:t>
            </a:r>
          </a:p>
          <a:p>
            <a:pPr lvl="4"/>
            <a:r>
              <a:rPr lang="en-US">
                <a:sym typeface="Arial Narrow" charset="0"/>
              </a:rPr>
              <a:t>Fifth level</a:t>
            </a:r>
          </a:p>
        </p:txBody>
      </p:sp>
      <p:sp>
        <p:nvSpPr>
          <p:cNvPr id="1024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99363" y="6250781"/>
            <a:ext cx="210964" cy="23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chemeClr val="tx1"/>
                </a:solidFill>
                <a:ea typeface="MS PGothic" pitchFamily="34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C9C6789-C18C-47A4-BDFF-EB0CB0BB4CBA}" type="slidenum">
              <a:rPr lang="en-US" altLang="en-US" smtClean="0">
                <a:solidFill>
                  <a:srgbClr val="000000"/>
                </a:solidFill>
                <a:sym typeface="Arial Narrow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  <a:sym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72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hf hdr="0" ftr="0" dt="0"/>
  <p:txStyles>
    <p:titleStyle>
      <a:lvl1pPr marL="31253" indent="-31253"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Arial Narrow" pitchFamily="34" charset="0"/>
        </a:defRPr>
      </a:lvl1pPr>
      <a:lvl2pPr marL="31253" indent="-31253"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 Narrow" charset="0"/>
          <a:ea typeface="ヒラギノ角ゴ ProN W3" charset="0"/>
          <a:cs typeface="ヒラギノ角ゴ ProN W3" charset="0"/>
          <a:sym typeface="Arial Narrow" pitchFamily="34" charset="0"/>
        </a:defRPr>
      </a:lvl2pPr>
      <a:lvl3pPr marL="31253" indent="-31253"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 Narrow" charset="0"/>
          <a:ea typeface="ヒラギノ角ゴ ProN W3" charset="0"/>
          <a:cs typeface="ヒラギノ角ゴ ProN W3" charset="0"/>
          <a:sym typeface="Arial Narrow" pitchFamily="34" charset="0"/>
        </a:defRPr>
      </a:lvl3pPr>
      <a:lvl4pPr marL="31253" indent="-31253"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 Narrow" charset="0"/>
          <a:ea typeface="ヒラギノ角ゴ ProN W3" charset="0"/>
          <a:cs typeface="ヒラギノ角ゴ ProN W3" charset="0"/>
          <a:sym typeface="Arial Narrow" pitchFamily="34" charset="0"/>
        </a:defRPr>
      </a:lvl4pPr>
      <a:lvl5pPr marL="31253" indent="-31253"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 Narrow" charset="0"/>
          <a:ea typeface="ヒラギノ角ゴ ProN W3" charset="0"/>
          <a:cs typeface="ヒラギノ角ゴ ProN W3" charset="0"/>
          <a:sym typeface="Arial Narrow" pitchFamily="34" charset="0"/>
        </a:defRPr>
      </a:lvl5pPr>
      <a:lvl6pPr marL="352710" indent="-31253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 Narrow" charset="0"/>
          <a:ea typeface="ヒラギノ角ゴ ProN W3" charset="0"/>
          <a:cs typeface="ヒラギノ角ゴ ProN W3" charset="0"/>
          <a:sym typeface="Arial Narrow" charset="0"/>
        </a:defRPr>
      </a:lvl6pPr>
      <a:lvl7pPr marL="674167" indent="-31253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 Narrow" charset="0"/>
          <a:ea typeface="ヒラギノ角ゴ ProN W3" charset="0"/>
          <a:cs typeface="ヒラギノ角ゴ ProN W3" charset="0"/>
          <a:sym typeface="Arial Narrow" charset="0"/>
        </a:defRPr>
      </a:lvl7pPr>
      <a:lvl8pPr marL="995625" indent="-31253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 Narrow" charset="0"/>
          <a:ea typeface="ヒラギノ角ゴ ProN W3" charset="0"/>
          <a:cs typeface="ヒラギノ角ゴ ProN W3" charset="0"/>
          <a:sym typeface="Arial Narrow" charset="0"/>
        </a:defRPr>
      </a:lvl8pPr>
      <a:lvl9pPr marL="1317082" indent="-31253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 Narrow" charset="0"/>
          <a:ea typeface="ヒラギノ角ゴ ProN W3" charset="0"/>
          <a:cs typeface="ヒラギノ角ゴ ProN W3" charset="0"/>
          <a:sym typeface="Arial Narrow" charset="0"/>
        </a:defRPr>
      </a:lvl9pPr>
    </p:titleStyle>
    <p:bodyStyle>
      <a:lvl1pPr marL="294669" indent="-263416" algn="l" rtl="0" eaLnBrk="0" fontAlgn="base" hangingPunct="0">
        <a:spcBef>
          <a:spcPts val="773"/>
        </a:spcBef>
        <a:spcAft>
          <a:spcPct val="0"/>
        </a:spcAft>
        <a:buSzPct val="100000"/>
        <a:buFont typeface="Arial Narrow" pitchFamily="3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rial Narrow" pitchFamily="34" charset="0"/>
        </a:defRPr>
      </a:lvl1pPr>
      <a:lvl2pPr marL="571480" indent="-218770" algn="l" rtl="0" eaLnBrk="0" fontAlgn="base" hangingPunct="0">
        <a:spcBef>
          <a:spcPts val="633"/>
        </a:spcBef>
        <a:spcAft>
          <a:spcPct val="0"/>
        </a:spcAft>
        <a:buSzPct val="100000"/>
        <a:buFont typeface="Arial Narrow" pitchFamily="34" charset="0"/>
        <a:buChar char="–"/>
        <a:defRPr sz="2700">
          <a:solidFill>
            <a:schemeClr val="tx1"/>
          </a:solidFill>
          <a:latin typeface="+mn-lt"/>
          <a:ea typeface="+mn-ea"/>
          <a:cs typeface="+mn-cs"/>
          <a:sym typeface="Arial Narrow" pitchFamily="34" charset="0"/>
        </a:defRPr>
      </a:lvl2pPr>
      <a:lvl3pPr marL="886240" indent="-176355" algn="l" rtl="0" eaLnBrk="0" fontAlgn="base" hangingPunct="0">
        <a:spcBef>
          <a:spcPts val="562"/>
        </a:spcBef>
        <a:spcAft>
          <a:spcPct val="0"/>
        </a:spcAft>
        <a:buSzPct val="100000"/>
        <a:buFont typeface="Arial Narrow" pitchFamily="34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Arial Narrow" pitchFamily="34" charset="0"/>
        </a:defRPr>
      </a:lvl3pPr>
      <a:lvl4pPr marL="1244531" indent="-177472" algn="l" rtl="0" eaLnBrk="0" fontAlgn="base" hangingPunct="0">
        <a:spcBef>
          <a:spcPts val="492"/>
        </a:spcBef>
        <a:spcAft>
          <a:spcPct val="0"/>
        </a:spcAft>
        <a:buSzPct val="100000"/>
        <a:buFont typeface="Arial Narrow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 Narrow" pitchFamily="34" charset="0"/>
        </a:defRPr>
      </a:lvl4pPr>
      <a:lvl5pPr marL="1601706" indent="-177472" algn="l" rtl="0" eaLnBrk="0" fontAlgn="base" hangingPunct="0">
        <a:spcBef>
          <a:spcPts val="492"/>
        </a:spcBef>
        <a:spcAft>
          <a:spcPct val="0"/>
        </a:spcAft>
        <a:buSzPct val="100000"/>
        <a:buFont typeface="Arial Narrow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 Narrow" pitchFamily="34" charset="0"/>
        </a:defRPr>
      </a:lvl5pPr>
      <a:lvl6pPr marL="1923163" indent="-177472" algn="l" rtl="0" fontAlgn="base">
        <a:spcBef>
          <a:spcPts val="492"/>
        </a:spcBef>
        <a:spcAft>
          <a:spcPct val="0"/>
        </a:spcAft>
        <a:buSzPct val="100000"/>
        <a:buFont typeface="Arial Narrow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 Narrow" charset="0"/>
        </a:defRPr>
      </a:lvl6pPr>
      <a:lvl7pPr marL="2244621" indent="-177472" algn="l" rtl="0" fontAlgn="base">
        <a:spcBef>
          <a:spcPts val="492"/>
        </a:spcBef>
        <a:spcAft>
          <a:spcPct val="0"/>
        </a:spcAft>
        <a:buSzPct val="100000"/>
        <a:buFont typeface="Arial Narrow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 Narrow" charset="0"/>
        </a:defRPr>
      </a:lvl7pPr>
      <a:lvl8pPr marL="2566078" indent="-177472" algn="l" rtl="0" fontAlgn="base">
        <a:spcBef>
          <a:spcPts val="492"/>
        </a:spcBef>
        <a:spcAft>
          <a:spcPct val="0"/>
        </a:spcAft>
        <a:buSzPct val="100000"/>
        <a:buFont typeface="Arial Narrow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 Narrow" charset="0"/>
        </a:defRPr>
      </a:lvl8pPr>
      <a:lvl9pPr marL="2887535" indent="-177472" algn="l" rtl="0" fontAlgn="base">
        <a:spcBef>
          <a:spcPts val="492"/>
        </a:spcBef>
        <a:spcAft>
          <a:spcPct val="0"/>
        </a:spcAft>
        <a:buSzPct val="100000"/>
        <a:buFont typeface="Arial Narrow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 Narrow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56.tiff"/><Relationship Id="rId12" Type="http://schemas.openxmlformats.org/officeDocument/2006/relationships/image" Target="../media/image60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5.jpg"/><Relationship Id="rId11" Type="http://schemas.openxmlformats.org/officeDocument/2006/relationships/image" Target="../media/image59.png"/><Relationship Id="rId5" Type="http://schemas.openxmlformats.org/officeDocument/2006/relationships/image" Target="../media/image54.jpg"/><Relationship Id="rId10" Type="http://schemas.openxmlformats.org/officeDocument/2006/relationships/image" Target="../media/image33.png"/><Relationship Id="rId4" Type="http://schemas.openxmlformats.org/officeDocument/2006/relationships/image" Target="../media/image53.jpg"/><Relationship Id="rId9" Type="http://schemas.openxmlformats.org/officeDocument/2006/relationships/image" Target="../media/image58.jpeg"/><Relationship Id="rId1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mazon 1.jpg                                                   0005041FMacintosh HD                   BA80E31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10" y="-13655"/>
            <a:ext cx="9254566" cy="560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528" y="3250362"/>
            <a:ext cx="4980851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E2B2F1"/>
                </a:solidFill>
              </a:rPr>
              <a:t>Joel Cracraft </a:t>
            </a:r>
            <a:endParaRPr lang="en-US" sz="2400" dirty="0">
              <a:solidFill>
                <a:srgbClr val="E2B2F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E2B2F1"/>
                </a:solidFill>
              </a:rPr>
              <a:t> </a:t>
            </a:r>
            <a:r>
              <a:rPr lang="en-US" sz="2400" dirty="0" smtClean="0">
                <a:solidFill>
                  <a:srgbClr val="E2B2F1"/>
                </a:solidFill>
              </a:rPr>
              <a:t> American </a:t>
            </a:r>
            <a:r>
              <a:rPr lang="en-US" sz="2400" dirty="0">
                <a:solidFill>
                  <a:srgbClr val="E2B2F1"/>
                </a:solidFill>
              </a:rPr>
              <a:t>Museum of Natural </a:t>
            </a:r>
            <a:r>
              <a:rPr lang="en-US" sz="2400" dirty="0" smtClean="0">
                <a:solidFill>
                  <a:srgbClr val="E2B2F1"/>
                </a:solidFill>
              </a:rPr>
              <a:t>History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528" y="37813"/>
            <a:ext cx="8584401" cy="15901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F1BF26"/>
                </a:solidFill>
                <a:latin typeface="TheSans 5"/>
                <a:cs typeface="TheSans 5"/>
              </a:rPr>
              <a:t>The Assembly and Evolution of the  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F1BF26"/>
                </a:solidFill>
                <a:latin typeface="TheSans 5"/>
                <a:cs typeface="TheSans 5"/>
              </a:rPr>
              <a:t>Amazonian Biota and its Environment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F1BF26"/>
                </a:solidFill>
                <a:effectLst/>
                <a:latin typeface="TheSans 5"/>
                <a:cs typeface="TheSans 5"/>
              </a:rPr>
              <a:t>2015 Progress Report </a:t>
            </a:r>
            <a:endParaRPr lang="en-US" sz="4000" dirty="0">
              <a:solidFill>
                <a:srgbClr val="F1BF26"/>
              </a:solidFill>
              <a:latin typeface="TheSans 5"/>
              <a:cs typeface="TheSans 5"/>
            </a:endParaRPr>
          </a:p>
        </p:txBody>
      </p:sp>
      <p:pic>
        <p:nvPicPr>
          <p:cNvPr id="9" name="Picture 8" descr="FAPESP logo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1" y="5897774"/>
            <a:ext cx="2590070" cy="609132"/>
          </a:xfrm>
          <a:prstGeom prst="rect">
            <a:avLst/>
          </a:prstGeom>
        </p:spPr>
      </p:pic>
      <p:pic>
        <p:nvPicPr>
          <p:cNvPr id="10" name="Picture 2" descr="biogenes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000" y="5758749"/>
            <a:ext cx="2274541" cy="109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SF logo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429" y="5641691"/>
            <a:ext cx="1179741" cy="1183888"/>
          </a:xfrm>
          <a:prstGeom prst="rect">
            <a:avLst/>
          </a:prstGeom>
        </p:spPr>
      </p:pic>
      <p:pic>
        <p:nvPicPr>
          <p:cNvPr id="12" name="Picture 11" descr="NASA logo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26" y="5745093"/>
            <a:ext cx="1190390" cy="9963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528" y="5057978"/>
            <a:ext cx="4700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Dimensions of Biodiversity </a:t>
            </a:r>
            <a:r>
              <a:rPr lang="en-US" b="1" dirty="0">
                <a:solidFill>
                  <a:schemeClr val="bg1"/>
                </a:solidFill>
              </a:rPr>
              <a:t>US-BIOTA-</a:t>
            </a:r>
            <a:r>
              <a:rPr lang="en-US" b="1" dirty="0" smtClean="0">
                <a:solidFill>
                  <a:schemeClr val="bg1"/>
                </a:solidFill>
              </a:rPr>
              <a:t>São </a:t>
            </a:r>
            <a:r>
              <a:rPr lang="en-US" b="1" dirty="0">
                <a:solidFill>
                  <a:schemeClr val="bg1"/>
                </a:solidFill>
              </a:rPr>
              <a:t>Paulo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528" y="2343511"/>
            <a:ext cx="3698448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E2B2F1"/>
                </a:solidFill>
              </a:rPr>
              <a:t>Kyle McDonald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E2B2F1"/>
                </a:solidFill>
              </a:rPr>
              <a:t> </a:t>
            </a:r>
            <a:r>
              <a:rPr lang="en-US" sz="2400" dirty="0" smtClean="0">
                <a:solidFill>
                  <a:srgbClr val="E2B2F1"/>
                </a:solidFill>
              </a:rPr>
              <a:t> City University of New York</a:t>
            </a:r>
            <a:endParaRPr lang="en-US" sz="2400" dirty="0">
              <a:solidFill>
                <a:srgbClr val="E2B2F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17436" y="4965645"/>
            <a:ext cx="4021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www.amazoniabiodiversity.org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2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" y="195878"/>
            <a:ext cx="4787511" cy="3385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32198"/>
            <a:ext cx="4572000" cy="32331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373316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SRTM tile 24_13 zoomed 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0" y="410197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Slope 50% transparency overlaying </a:t>
            </a:r>
            <a:r>
              <a:rPr lang="en-US" dirty="0" err="1" smtClean="0">
                <a:solidFill>
                  <a:schemeClr val="bg1"/>
                </a:solidFill>
              </a:rPr>
              <a:t>srtm</a:t>
            </a:r>
            <a:r>
              <a:rPr lang="en-US" dirty="0" smtClean="0">
                <a:solidFill>
                  <a:schemeClr val="bg1"/>
                </a:solidFill>
              </a:rPr>
              <a:t> image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5320"/>
            <a:ext cx="4724400" cy="33408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2280" y="3733800"/>
            <a:ext cx="415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Standard deviation of slope 50% transparency overlaying </a:t>
            </a:r>
            <a:r>
              <a:rPr lang="en-US" dirty="0" err="1" smtClean="0">
                <a:solidFill>
                  <a:schemeClr val="bg1"/>
                </a:solidFill>
              </a:rPr>
              <a:t>srtm</a:t>
            </a:r>
            <a:r>
              <a:rPr lang="en-US" dirty="0" smtClean="0">
                <a:solidFill>
                  <a:schemeClr val="bg1"/>
                </a:solidFill>
              </a:rPr>
              <a:t> image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35" y="3465320"/>
            <a:ext cx="4582122" cy="32402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00600" y="3710449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CV of slope 50% transparency overlaying </a:t>
            </a:r>
            <a:r>
              <a:rPr lang="en-US" dirty="0" err="1" smtClean="0">
                <a:solidFill>
                  <a:schemeClr val="bg1"/>
                </a:solidFill>
              </a:rPr>
              <a:t>srtm</a:t>
            </a:r>
            <a:r>
              <a:rPr lang="en-US" dirty="0" smtClean="0">
                <a:solidFill>
                  <a:schemeClr val="bg1"/>
                </a:solidFill>
              </a:rPr>
              <a:t> 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22184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overlays carried out in QGIS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58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6402" name="Title 1"/>
          <p:cNvSpPr>
            <a:spLocks noGrp="1"/>
          </p:cNvSpPr>
          <p:nvPr>
            <p:ph type="title" idx="4294967295"/>
          </p:nvPr>
        </p:nvSpPr>
        <p:spPr>
          <a:xfrm>
            <a:off x="1150773" y="233747"/>
            <a:ext cx="6258910" cy="381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ALOS PALSAR  Datasets</a:t>
            </a:r>
            <a:endParaRPr lang="en-US" dirty="0"/>
          </a:p>
        </p:txBody>
      </p:sp>
      <p:sp>
        <p:nvSpPr>
          <p:cNvPr id="3046403" name="TextBox 3"/>
          <p:cNvSpPr txBox="1">
            <a:spLocks noChangeArrowheads="1"/>
          </p:cNvSpPr>
          <p:nvPr/>
        </p:nvSpPr>
        <p:spPr bwMode="auto">
          <a:xfrm>
            <a:off x="29365" y="5451780"/>
            <a:ext cx="37433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3399"/>
                </a:solidFill>
                <a:ea typeface="ヒラギノ明朝 ProN W3" charset="-128"/>
                <a:sym typeface="Times New Roman" pitchFamily="18" charset="0"/>
              </a:rPr>
              <a:t>3 </a:t>
            </a:r>
            <a:r>
              <a:rPr lang="en-US" dirty="0" err="1" smtClean="0">
                <a:solidFill>
                  <a:srgbClr val="333399"/>
                </a:solidFill>
                <a:ea typeface="ヒラギノ明朝 ProN W3" charset="-128"/>
                <a:sym typeface="Times New Roman" pitchFamily="18" charset="0"/>
              </a:rPr>
              <a:t>arcsecond</a:t>
            </a:r>
            <a:r>
              <a:rPr lang="en-US" dirty="0" smtClean="0">
                <a:solidFill>
                  <a:srgbClr val="333399"/>
                </a:solidFill>
                <a:ea typeface="ヒラギノ明朝 ProN W3" charset="-128"/>
                <a:sym typeface="Times New Roman" pitchFamily="18" charset="0"/>
              </a:rPr>
              <a:t> postings (~90m</a:t>
            </a:r>
            <a:r>
              <a:rPr lang="en-US" dirty="0" smtClean="0">
                <a:solidFill>
                  <a:srgbClr val="333399"/>
                </a:solidFill>
                <a:ea typeface="ヒラギノ明朝 ProN W3" charset="-128"/>
                <a:sym typeface="Times New Roman" pitchFamily="18" charset="0"/>
              </a:rPr>
              <a:t>)</a:t>
            </a:r>
            <a:endParaRPr lang="en-US" dirty="0" smtClean="0">
              <a:solidFill>
                <a:srgbClr val="333399"/>
              </a:solidFill>
              <a:ea typeface="ヒラギノ明朝 ProN W3" charset="-128"/>
              <a:sym typeface="Times New Roman" pitchFamily="18" charset="0"/>
            </a:endParaRPr>
          </a:p>
        </p:txBody>
      </p:sp>
      <p:sp>
        <p:nvSpPr>
          <p:cNvPr id="3046404" name="TextBox 4"/>
          <p:cNvSpPr txBox="1">
            <a:spLocks noChangeArrowheads="1"/>
          </p:cNvSpPr>
          <p:nvPr/>
        </p:nvSpPr>
        <p:spPr bwMode="auto">
          <a:xfrm>
            <a:off x="0" y="1176895"/>
            <a:ext cx="38020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3399"/>
                </a:solidFill>
                <a:ea typeface="ヒラギノ明朝 ProN W3" charset="-128"/>
                <a:sym typeface="Times New Roman" pitchFamily="18" charset="0"/>
              </a:rPr>
              <a:t>The Amazon river basin was imaged ~every 46 days by ALOS (2006-2011), </a:t>
            </a:r>
            <a:r>
              <a:rPr lang="en-US" dirty="0" smtClean="0">
                <a:solidFill>
                  <a:srgbClr val="333399"/>
                </a:solidFill>
                <a:ea typeface="ヒラギノ明朝 ProN W3" charset="-128"/>
                <a:sym typeface="Times New Roman" pitchFamily="18" charset="0"/>
              </a:rPr>
              <a:t>so that inundation </a:t>
            </a:r>
            <a:r>
              <a:rPr lang="en-US" dirty="0" smtClean="0">
                <a:solidFill>
                  <a:srgbClr val="333399"/>
                </a:solidFill>
                <a:ea typeface="ヒラギノ明朝 ProN W3" charset="-128"/>
                <a:sym typeface="Times New Roman" pitchFamily="18" charset="0"/>
              </a:rPr>
              <a:t>dynamics can be monitored</a:t>
            </a:r>
          </a:p>
        </p:txBody>
      </p:sp>
      <p:pic>
        <p:nvPicPr>
          <p:cNvPr id="304640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42" y="981082"/>
            <a:ext cx="5114925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54804" y="1113833"/>
            <a:ext cx="2289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SCANSAR mosaic 2007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04951" y="6448920"/>
            <a:ext cx="2681568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prstClr val="black"/>
                </a:solidFill>
              </a:rPr>
              <a:t>C</a:t>
            </a:r>
            <a:r>
              <a:rPr lang="en-US" sz="1600" dirty="0" smtClean="0">
                <a:solidFill>
                  <a:prstClr val="black"/>
                </a:solidFill>
              </a:rPr>
              <a:t>hapman et al . 2015. in press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22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Kyle\Dropbox\McDonald - Personal\NASA CCE Meeting - April 2015\McDonald - DIMENSIONS\Ken Campbell\South Amazon savanna surrounded by fo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3700"/>
            <a:ext cx="7315200" cy="607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47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yle\Dropbox\McDonald - Personal\NASA CCE Meeting - April 2015\McDonald - DIMENSIONS\Ken Campbell\savanna filled with wa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3700"/>
            <a:ext cx="7315200" cy="607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7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4" y="1523909"/>
            <a:ext cx="2787811" cy="2372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45" y="1521327"/>
            <a:ext cx="2444656" cy="2374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05" y="1521327"/>
            <a:ext cx="2444656" cy="23748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631907"/>
            <a:ext cx="8818224" cy="814208"/>
          </a:xfrm>
          <a:prstGeom prst="rect">
            <a:avLst/>
          </a:prstGeom>
        </p:spPr>
        <p:txBody>
          <a:bodyPr wrap="square" lIns="105293" tIns="52647" rIns="105293" bIns="52647">
            <a:spAutoFit/>
          </a:bodyPr>
          <a:lstStyle/>
          <a:p>
            <a:pPr algn="ctr"/>
            <a:r>
              <a:rPr lang="en-US" sz="2300" dirty="0" smtClean="0"/>
              <a:t>Amazon </a:t>
            </a:r>
            <a:r>
              <a:rPr lang="en-US" sz="2300" dirty="0" smtClean="0"/>
              <a:t>basin </a:t>
            </a:r>
            <a:r>
              <a:rPr lang="en-US" sz="2300" dirty="0" smtClean="0"/>
              <a:t>bordering </a:t>
            </a:r>
            <a:r>
              <a:rPr lang="en-US" sz="2300" dirty="0" err="1" smtClean="0"/>
              <a:t>Ilanos</a:t>
            </a:r>
            <a:r>
              <a:rPr lang="en-US" sz="2300" dirty="0" smtClean="0"/>
              <a:t>, </a:t>
            </a:r>
            <a:r>
              <a:rPr lang="en-US" sz="2300" dirty="0" smtClean="0"/>
              <a:t>northern </a:t>
            </a:r>
            <a:r>
              <a:rPr lang="en-US" sz="2300" dirty="0"/>
              <a:t>Bolivia. </a:t>
            </a:r>
            <a:endParaRPr lang="en-US" sz="2300" dirty="0"/>
          </a:p>
          <a:p>
            <a:pPr algn="ctr"/>
            <a:r>
              <a:rPr lang="en-US" sz="2300" dirty="0" smtClean="0"/>
              <a:t>Region </a:t>
            </a:r>
            <a:r>
              <a:rPr lang="en-US" sz="2300" dirty="0"/>
              <a:t>selected based on Campbell (</a:t>
            </a:r>
            <a:r>
              <a:rPr lang="en-US" sz="2300" dirty="0" smtClean="0"/>
              <a:t>1990)</a:t>
            </a:r>
            <a:endParaRPr lang="en-US" sz="23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idx="4294967295"/>
          </p:nvPr>
        </p:nvSpPr>
        <p:spPr>
          <a:xfrm>
            <a:off x="1324618" y="424247"/>
            <a:ext cx="6258910" cy="381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Multi-Sensor Datasets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39694" y="4075362"/>
            <a:ext cx="8818224" cy="814208"/>
          </a:xfrm>
          <a:prstGeom prst="rect">
            <a:avLst/>
          </a:prstGeom>
        </p:spPr>
        <p:txBody>
          <a:bodyPr wrap="square" lIns="105293" tIns="52647" rIns="105293" bIns="52647">
            <a:spAutoFit/>
          </a:bodyPr>
          <a:lstStyle/>
          <a:p>
            <a:pPr algn="ctr"/>
            <a:r>
              <a:rPr lang="en-US" sz="2300" dirty="0" smtClean="0"/>
              <a:t>Landsat 5                           ALOS PALSAR                  SRTM DEM (30m)</a:t>
            </a:r>
            <a:endParaRPr lang="en-US" sz="2300" dirty="0">
              <a:solidFill>
                <a:srgbClr val="FF0000"/>
              </a:solidFill>
            </a:endParaRPr>
          </a:p>
          <a:p>
            <a:pPr algn="ctr"/>
            <a:endParaRPr lang="en-US" sz="2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02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AVSAR slideshow - slid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7" y="0"/>
            <a:ext cx="91476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5" y="12"/>
            <a:ext cx="3416968" cy="308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93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7006442"/>
            <a:chOff x="457200" y="228600"/>
            <a:chExt cx="8305800" cy="6477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28600"/>
              <a:ext cx="8305800" cy="6477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716585" y="1031543"/>
              <a:ext cx="1192628" cy="1034987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886960" y="3467099"/>
              <a:ext cx="1022252" cy="685407"/>
            </a:xfrm>
            <a:prstGeom prst="rect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12526" y="731008"/>
            <a:ext cx="3585267" cy="3041089"/>
            <a:chOff x="891789" y="830230"/>
            <a:chExt cx="3256618" cy="28112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67"/>
            <a:stretch/>
          </p:blipFill>
          <p:spPr>
            <a:xfrm>
              <a:off x="914400" y="830230"/>
              <a:ext cx="3234007" cy="281128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891789" y="830230"/>
              <a:ext cx="3256618" cy="2811289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3770" y="3969034"/>
            <a:ext cx="3560375" cy="2132172"/>
            <a:chOff x="891789" y="4038601"/>
            <a:chExt cx="3234007" cy="19710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789" y="4038601"/>
              <a:ext cx="3234007" cy="197105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40676" y="4038601"/>
              <a:ext cx="3185120" cy="1971054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FFFFFF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196813" y="1140239"/>
            <a:ext cx="255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a typeface="ＭＳ Ｐゴシック" charset="-128"/>
              </a:rPr>
              <a:t>NASA UAVSAR</a:t>
            </a:r>
            <a:endParaRPr lang="en-US" sz="2400" b="1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9017" y="2164110"/>
            <a:ext cx="2596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a typeface="ＭＳ Ｐゴシック" charset="-128"/>
              </a:rPr>
              <a:t>Madre de Dios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a typeface="ＭＳ Ｐゴシック" charset="-128"/>
              </a:rPr>
              <a:t>Peru</a:t>
            </a:r>
            <a:endParaRPr lang="en-US" sz="2400" b="1" dirty="0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56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7042068"/>
            <a:chOff x="891789" y="830230"/>
            <a:chExt cx="3256618" cy="28112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67"/>
            <a:stretch/>
          </p:blipFill>
          <p:spPr>
            <a:xfrm>
              <a:off x="914400" y="830230"/>
              <a:ext cx="3234007" cy="281128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91789" y="830230"/>
              <a:ext cx="3256618" cy="2811289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270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t="5353" r="-1822" b="46820"/>
          <a:stretch>
            <a:fillRect/>
          </a:stretch>
        </p:blipFill>
        <p:spPr bwMode="auto">
          <a:xfrm>
            <a:off x="4860783" y="917130"/>
            <a:ext cx="3885277" cy="527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" b="-2359"/>
          <a:stretch/>
        </p:blipFill>
        <p:spPr bwMode="auto">
          <a:xfrm>
            <a:off x="588483" y="917130"/>
            <a:ext cx="3996471" cy="527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993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1" t="12352" r="12141" b="7670"/>
          <a:stretch/>
        </p:blipFill>
        <p:spPr bwMode="auto">
          <a:xfrm>
            <a:off x="873913" y="947154"/>
            <a:ext cx="7125971" cy="484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004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822" y="-18870"/>
            <a:ext cx="5529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Broad-scale Collaboration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99914" y="1736210"/>
            <a:ext cx="2292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heSans 5"/>
                <a:cs typeface="TheSans 5"/>
              </a:rPr>
              <a:t>United States</a:t>
            </a:r>
            <a:endParaRPr lang="en-US" sz="2800" dirty="0">
              <a:solidFill>
                <a:srgbClr val="FF0000"/>
              </a:solidFill>
              <a:latin typeface="TheSans 5"/>
              <a:cs typeface="TheSans 5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7567" y="845094"/>
            <a:ext cx="1402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heSans 5"/>
                <a:cs typeface="TheSans 5"/>
              </a:rPr>
              <a:t>Canada</a:t>
            </a:r>
            <a:endParaRPr lang="en-US" sz="2800" dirty="0">
              <a:solidFill>
                <a:srgbClr val="FF0000"/>
              </a:solidFill>
              <a:latin typeface="TheSans 5"/>
              <a:cs typeface="TheSans 5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9930" y="5826676"/>
            <a:ext cx="2180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heSans 5"/>
                <a:cs typeface="TheSans 5"/>
              </a:rPr>
              <a:t>Great Britain</a:t>
            </a:r>
            <a:endParaRPr lang="en-US" sz="2800" dirty="0">
              <a:solidFill>
                <a:srgbClr val="FF0000"/>
              </a:solidFill>
              <a:latin typeface="TheSans 5"/>
              <a:cs typeface="TheSans 5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9933" y="845094"/>
            <a:ext cx="1043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heSans 5"/>
                <a:cs typeface="TheSans 5"/>
              </a:rPr>
              <a:t>Brazil</a:t>
            </a:r>
            <a:endParaRPr lang="en-US" sz="2800" dirty="0">
              <a:solidFill>
                <a:srgbClr val="FF0000"/>
              </a:solidFill>
              <a:latin typeface="TheSans 5"/>
              <a:cs typeface="TheSans 5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7874" y="4601359"/>
            <a:ext cx="1733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heSans 5"/>
                <a:cs typeface="TheSans 5"/>
              </a:rPr>
              <a:t>Argentina</a:t>
            </a:r>
            <a:endParaRPr lang="en-US" sz="2800" dirty="0">
              <a:solidFill>
                <a:srgbClr val="FF0000"/>
              </a:solidFill>
              <a:latin typeface="TheSans 5"/>
              <a:cs typeface="TheSans 5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92839" y="2296573"/>
            <a:ext cx="2877711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American Museum of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Natural History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492839" y="5379429"/>
            <a:ext cx="3575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New York Botanical Garden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492839" y="5798520"/>
            <a:ext cx="2979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University of Michigan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492839" y="6236498"/>
            <a:ext cx="2966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University of Colorado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492839" y="3329930"/>
            <a:ext cx="2283498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Field Museum of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Natural History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492839" y="4051615"/>
            <a:ext cx="2434531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Middle Tennessee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State University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492839" y="4679383"/>
            <a:ext cx="3246652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Natural History Museum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Los Angeles County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77900" y="1322644"/>
            <a:ext cx="356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Universidade</a:t>
            </a:r>
            <a:r>
              <a:rPr lang="en-US" sz="2400" dirty="0"/>
              <a:t> de São </a:t>
            </a:r>
            <a:r>
              <a:rPr lang="en-US" sz="2400" dirty="0" smtClean="0"/>
              <a:t>Paulo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77900" y="1800250"/>
            <a:ext cx="3963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Universidade</a:t>
            </a:r>
            <a:r>
              <a:rPr lang="en-US" sz="2400" dirty="0"/>
              <a:t> Federal de </a:t>
            </a:r>
            <a:r>
              <a:rPr lang="en-US" sz="2400" dirty="0" err="1"/>
              <a:t>Goiás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77900" y="5139259"/>
            <a:ext cx="3553978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CONICET-</a:t>
            </a:r>
            <a:r>
              <a:rPr lang="en-US" sz="2400" dirty="0" err="1"/>
              <a:t>Instituto</a:t>
            </a:r>
            <a:r>
              <a:rPr lang="en-US" sz="2400" dirty="0"/>
              <a:t> Superior </a:t>
            </a: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de </a:t>
            </a:r>
            <a:r>
              <a:rPr lang="en-US" sz="2400" dirty="0" err="1" smtClean="0"/>
              <a:t>Entomologia</a:t>
            </a:r>
            <a:r>
              <a:rPr lang="en-US" sz="2400" dirty="0"/>
              <a:t>, Tucumán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02707" y="2840512"/>
            <a:ext cx="323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City </a:t>
            </a:r>
            <a:r>
              <a:rPr lang="en-US" sz="2400" dirty="0"/>
              <a:t>University </a:t>
            </a:r>
            <a:r>
              <a:rPr lang="en-US" sz="2400" dirty="0" smtClean="0"/>
              <a:t>New </a:t>
            </a:r>
            <a:r>
              <a:rPr lang="en-US" sz="2400" dirty="0"/>
              <a:t>York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7900" y="3351594"/>
            <a:ext cx="3972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Museu</a:t>
            </a:r>
            <a:r>
              <a:rPr lang="en-US" sz="2400" dirty="0"/>
              <a:t> </a:t>
            </a:r>
            <a:r>
              <a:rPr lang="en-US" sz="2400" dirty="0" err="1"/>
              <a:t>Paraense</a:t>
            </a:r>
            <a:r>
              <a:rPr lang="en-US" sz="2400" dirty="0"/>
              <a:t> </a:t>
            </a:r>
            <a:r>
              <a:rPr lang="en-US" sz="2400" dirty="0" err="1"/>
              <a:t>Emílio</a:t>
            </a:r>
            <a:r>
              <a:rPr lang="en-US" sz="2400" dirty="0"/>
              <a:t> </a:t>
            </a:r>
            <a:r>
              <a:rPr lang="en-US" sz="2400" dirty="0" err="1"/>
              <a:t>Goeldi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5486566" y="1332277"/>
            <a:ext cx="2805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University of </a:t>
            </a:r>
            <a:r>
              <a:rPr lang="en-US" sz="2400" dirty="0" smtClean="0"/>
              <a:t>Toronto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577900" y="2234876"/>
            <a:ext cx="3825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Universidade</a:t>
            </a:r>
            <a:r>
              <a:rPr lang="en-US" sz="2400" dirty="0"/>
              <a:t> Federal do </a:t>
            </a:r>
            <a:r>
              <a:rPr lang="en-US" sz="2400" dirty="0" err="1"/>
              <a:t>Pará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77900" y="2733778"/>
            <a:ext cx="2945638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err="1" smtClean="0"/>
              <a:t>Universidade</a:t>
            </a:r>
            <a:r>
              <a:rPr lang="en-US" sz="2400" dirty="0" smtClean="0"/>
              <a:t> </a:t>
            </a:r>
            <a:r>
              <a:rPr lang="en-US" sz="2400" dirty="0" err="1" smtClean="0"/>
              <a:t>Estadual</a:t>
            </a:r>
            <a:r>
              <a:rPr lang="en-US" sz="24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  de Campinas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577900" y="6289181"/>
            <a:ext cx="3107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University of Edinburgh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7900" y="3894681"/>
            <a:ext cx="3208931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err="1"/>
              <a:t>Instituto</a:t>
            </a:r>
            <a:r>
              <a:rPr lang="en-US" sz="2400" dirty="0"/>
              <a:t> </a:t>
            </a:r>
            <a:r>
              <a:rPr lang="en-US" sz="2400" dirty="0" err="1"/>
              <a:t>Nacional</a:t>
            </a:r>
            <a:r>
              <a:rPr lang="en-US" sz="2400" dirty="0"/>
              <a:t> de </a:t>
            </a: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dirty="0" err="1" smtClean="0"/>
              <a:t>Pesquisas</a:t>
            </a:r>
            <a:r>
              <a:rPr lang="en-US" sz="2400" dirty="0" smtClean="0"/>
              <a:t> </a:t>
            </a:r>
            <a:r>
              <a:rPr lang="en-US" sz="2400" dirty="0"/>
              <a:t>da </a:t>
            </a:r>
            <a:r>
              <a:rPr lang="en-US" sz="2400" dirty="0" err="1"/>
              <a:t>Amazônia</a:t>
            </a:r>
            <a:r>
              <a:rPr lang="en-US" sz="2400" dirty="0"/>
              <a:t> </a:t>
            </a:r>
          </a:p>
        </p:txBody>
      </p:sp>
      <p:sp>
        <p:nvSpPr>
          <p:cNvPr id="27" name="Oval 26"/>
          <p:cNvSpPr/>
          <p:nvPr/>
        </p:nvSpPr>
        <p:spPr>
          <a:xfrm>
            <a:off x="5144576" y="2345808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144576" y="6324475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144576" y="3375284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144576" y="4091692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144576" y="4733388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144576" y="2936465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02664" y="1441457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02664" y="3453404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02664" y="1922915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5144576" y="5903902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5144576" y="5476927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02664" y="2784317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02664" y="2357156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144576" y="1429405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02664" y="5184613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202664" y="3963502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02664" y="6369689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11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hnuma!\Desktop\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95" y="927727"/>
            <a:ext cx="2335889" cy="227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7"/>
          <p:cNvSpPr txBox="1">
            <a:spLocks noGrp="1"/>
          </p:cNvSpPr>
          <p:nvPr>
            <p:ph type="title" idx="4294967295"/>
          </p:nvPr>
        </p:nvSpPr>
        <p:spPr>
          <a:xfrm>
            <a:off x="1422418" y="244617"/>
            <a:ext cx="6324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Defining river branch structure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C:\Users\Rehnuma!\Desktop\nasa_kyle_slide\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535" y="818545"/>
            <a:ext cx="3092592" cy="249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Rehnuma!\Desktop\nasa_kyle_slide\s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73" y="856113"/>
            <a:ext cx="3065926" cy="242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Rehnuma!\Desktop\nasa_kyle_slide\s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20" y="3776201"/>
            <a:ext cx="3585792" cy="257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Rehnuma!\Desktop\nasa_kyle_slide\hist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42" y="3555314"/>
            <a:ext cx="3677986" cy="302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144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yle\Dropbox\McDonald - Personal\NASA CCE Meeting - April 2015\McDonald - DIMENSIONS\Ken Campbell\Cerro Colorado magnetostratigrap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2" y="423080"/>
            <a:ext cx="3508417" cy="517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yle\Dropbox\McDonald - Personal\NASA CCE Meeting - April 2015\McDonald - DIMENSIONS\Ken Campbell\Cerro Colorado out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226" y="1493975"/>
            <a:ext cx="5244721" cy="359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99144" y="715246"/>
            <a:ext cx="4863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Cerro Colorado </a:t>
            </a:r>
            <a:r>
              <a:rPr lang="en-US" sz="2400" dirty="0" err="1" smtClean="0">
                <a:solidFill>
                  <a:schemeClr val="bg1"/>
                </a:solidFill>
              </a:rPr>
              <a:t>Paleomagnetic</a:t>
            </a:r>
            <a:r>
              <a:rPr lang="en-US" sz="2400" dirty="0" smtClean="0">
                <a:solidFill>
                  <a:schemeClr val="bg1"/>
                </a:solidFill>
              </a:rPr>
              <a:t> Dating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40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2681785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Piedros</a:t>
            </a:r>
            <a:r>
              <a:rPr lang="en-US" dirty="0" smtClean="0">
                <a:solidFill>
                  <a:schemeClr val="bg1"/>
                </a:solidFill>
              </a:rPr>
              <a:t> River Outcrop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Kyle\Dropbox\McDonald - Personal\NASA CCE Meeting - April 2015\McDonald - DIMENSIONS\Ken Campbell\Piedras River outcrop with ash b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828" y="165100"/>
            <a:ext cx="5486400" cy="669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862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Rehnuma!\Desktop\palsar 206\palsar _206_geocorrected\palsar_206_layerstack_mlc3_layerstack_db\palsar_206_layerstack_mlc3_layerstack_db_nongeocod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483" y="624612"/>
            <a:ext cx="1699983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Rehnuma!\Desktop\nasa_kyle_slide\PALSAR_206_mosaic_multilook_3by3_freeman decomp_rgb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" t="2893" r="-2396" b="283"/>
          <a:stretch/>
        </p:blipFill>
        <p:spPr bwMode="auto">
          <a:xfrm>
            <a:off x="655092" y="548640"/>
            <a:ext cx="5608547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5092" y="106880"/>
            <a:ext cx="3690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UAVSAR-PALSAR Fusion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72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061" y="206389"/>
            <a:ext cx="739081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 err="1" smtClean="0">
                <a:solidFill>
                  <a:srgbClr val="0000FF"/>
                </a:solidFill>
              </a:rPr>
              <a:t>Georeferencing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of Amazonian </a:t>
            </a:r>
            <a:r>
              <a:rPr lang="en-US" sz="3200" dirty="0" smtClean="0">
                <a:solidFill>
                  <a:srgbClr val="0000FF"/>
                </a:solidFill>
              </a:rPr>
              <a:t>birds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345" y="981334"/>
            <a:ext cx="961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Goals: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56667" y="1370263"/>
            <a:ext cx="6982350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To produce a high-quality database of specimen-based </a:t>
            </a:r>
          </a:p>
          <a:p>
            <a:pPr>
              <a:lnSpc>
                <a:spcPct val="80000"/>
              </a:lnSpc>
            </a:pPr>
            <a:r>
              <a:rPr lang="en-US" sz="2400" dirty="0" err="1" smtClean="0"/>
              <a:t>georeferenced</a:t>
            </a:r>
            <a:r>
              <a:rPr lang="en-US" sz="2400" dirty="0" smtClean="0"/>
              <a:t> records of birds and primates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56667" y="2213993"/>
            <a:ext cx="7908085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To support </a:t>
            </a:r>
            <a:r>
              <a:rPr lang="en-US" sz="2400" dirty="0" err="1" smtClean="0"/>
              <a:t>phylogeographic</a:t>
            </a:r>
            <a:r>
              <a:rPr lang="en-US" sz="2400" dirty="0" smtClean="0"/>
              <a:t>, phylogenetic, and environmental 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modeling analyses of Amazonian birds and primates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45345" y="2968737"/>
            <a:ext cx="2293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Progress to date: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56667" y="3504242"/>
            <a:ext cx="7816262" cy="99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Because data in publically-available databases (e.g., GBIF) are 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frequently inaccurate, we have built on those data 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using high quality control georeferencing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56667" y="4529266"/>
            <a:ext cx="7593094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To date we have approximate 151,000 total records of birds </a:t>
            </a:r>
          </a:p>
          <a:p>
            <a:pPr>
              <a:lnSpc>
                <a:spcPct val="80000"/>
              </a:lnSpc>
            </a:pPr>
            <a:r>
              <a:rPr lang="en-US" sz="2400" dirty="0" err="1" smtClean="0"/>
              <a:t>georeferenced</a:t>
            </a:r>
            <a:endParaRPr lang="en-US" sz="2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56667" y="5316578"/>
            <a:ext cx="8024252" cy="15819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Current activity focuses on key taxa including </a:t>
            </a:r>
            <a:r>
              <a:rPr lang="en-US" sz="2400" dirty="0" err="1" smtClean="0"/>
              <a:t>manakins</a:t>
            </a:r>
            <a:r>
              <a:rPr lang="en-US" sz="24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(</a:t>
            </a:r>
            <a:r>
              <a:rPr lang="en-US" sz="2400" dirty="0" err="1" smtClean="0"/>
              <a:t>Pipridae</a:t>
            </a:r>
            <a:r>
              <a:rPr lang="en-US" sz="2400" dirty="0" smtClean="0"/>
              <a:t>: ~19,000 records), </a:t>
            </a:r>
            <a:r>
              <a:rPr lang="en-US" sz="2400" dirty="0" err="1" smtClean="0"/>
              <a:t>cotingas</a:t>
            </a:r>
            <a:r>
              <a:rPr lang="en-US" sz="2400" dirty="0" smtClean="0"/>
              <a:t> (</a:t>
            </a:r>
            <a:r>
              <a:rPr lang="en-US" sz="2400" dirty="0" err="1" smtClean="0"/>
              <a:t>Cotingidae</a:t>
            </a:r>
            <a:r>
              <a:rPr lang="en-US" sz="2400" dirty="0" smtClean="0"/>
              <a:t>: ~4700 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records), and now </a:t>
            </a:r>
            <a:r>
              <a:rPr lang="en-US" sz="2400" dirty="0" err="1" smtClean="0"/>
              <a:t>becards</a:t>
            </a:r>
            <a:r>
              <a:rPr lang="en-US" sz="2400" dirty="0" smtClean="0"/>
              <a:t> and allies(</a:t>
            </a:r>
            <a:r>
              <a:rPr lang="en-US" sz="2400" dirty="0" err="1" smtClean="0"/>
              <a:t>Tityridae</a:t>
            </a:r>
            <a:r>
              <a:rPr lang="en-US" sz="2400" dirty="0" smtClean="0"/>
              <a:t>: ~5800 records).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These are being used for fine-grain </a:t>
            </a:r>
            <a:r>
              <a:rPr lang="en-US" sz="2400" dirty="0" err="1" smtClean="0"/>
              <a:t>phylogeographic</a:t>
            </a:r>
            <a:r>
              <a:rPr lang="en-US" sz="24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and </a:t>
            </a:r>
            <a:r>
              <a:rPr lang="en-US" sz="2400" dirty="0" err="1" smtClean="0"/>
              <a:t>paleoenvironmental</a:t>
            </a:r>
            <a:r>
              <a:rPr lang="en-US" sz="2400" dirty="0" smtClean="0"/>
              <a:t> analysis.</a:t>
            </a:r>
            <a:endParaRPr lang="en-US" sz="2400" dirty="0"/>
          </a:p>
        </p:txBody>
      </p:sp>
      <p:sp>
        <p:nvSpPr>
          <p:cNvPr id="10" name="Oval 9"/>
          <p:cNvSpPr/>
          <p:nvPr/>
        </p:nvSpPr>
        <p:spPr>
          <a:xfrm>
            <a:off x="155771" y="3029888"/>
            <a:ext cx="241300" cy="242239"/>
          </a:xfrm>
          <a:prstGeom prst="ellipse">
            <a:avLst/>
          </a:prstGeom>
          <a:solidFill>
            <a:srgbClr val="FF00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eSans 5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0035" y="1046024"/>
            <a:ext cx="241300" cy="242239"/>
          </a:xfrm>
          <a:prstGeom prst="ellipse">
            <a:avLst/>
          </a:prstGeom>
          <a:solidFill>
            <a:srgbClr val="FF00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eSans 5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60268" y="1479995"/>
            <a:ext cx="196399" cy="183316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eSans 5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60268" y="2350947"/>
            <a:ext cx="196399" cy="183316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eSans 5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3773" y="4669167"/>
            <a:ext cx="196399" cy="183316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eSans 5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60268" y="3638685"/>
            <a:ext cx="196399" cy="183316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eSans 5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43773" y="5470333"/>
            <a:ext cx="196399" cy="183316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eSans 5"/>
            </a:endParaRPr>
          </a:p>
        </p:txBody>
      </p:sp>
    </p:spTree>
    <p:extLst>
      <p:ext uri="{BB962C8B-B14F-4D97-AF65-F5344CB8AC3E}">
        <p14:creationId xmlns:p14="http://schemas.microsoft.com/office/powerpoint/2010/main" val="1576534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0685" y="1737059"/>
            <a:ext cx="241300" cy="242239"/>
          </a:xfrm>
          <a:prstGeom prst="ellipse">
            <a:avLst/>
          </a:prstGeom>
          <a:solidFill>
            <a:srgbClr val="FF00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eSans 5"/>
            </a:endParaRPr>
          </a:p>
        </p:txBody>
      </p:sp>
      <p:sp>
        <p:nvSpPr>
          <p:cNvPr id="3" name="Oval 2"/>
          <p:cNvSpPr/>
          <p:nvPr/>
        </p:nvSpPr>
        <p:spPr>
          <a:xfrm>
            <a:off x="350685" y="4393397"/>
            <a:ext cx="241300" cy="242239"/>
          </a:xfrm>
          <a:prstGeom prst="ellipse">
            <a:avLst/>
          </a:prstGeom>
          <a:solidFill>
            <a:srgbClr val="FF00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eSans 5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286" y="117846"/>
            <a:ext cx="7377140" cy="896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Ongoing phylogenetic and phylogeographic </a:t>
            </a:r>
          </a:p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analyses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3069" y="1624076"/>
            <a:ext cx="785338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are continuing to collect next-generation sequencing data </a:t>
            </a:r>
          </a:p>
          <a:p>
            <a:r>
              <a:rPr lang="en-US" sz="2400" dirty="0" smtClean="0"/>
              <a:t>using</a:t>
            </a:r>
            <a:r>
              <a:rPr lang="en-US" sz="2400" dirty="0"/>
              <a:t> </a:t>
            </a:r>
            <a:r>
              <a:rPr lang="en-US" sz="2400" dirty="0" smtClean="0"/>
              <a:t>ultra-conserved elements (UCEs) to probe genomes for </a:t>
            </a:r>
          </a:p>
          <a:p>
            <a:r>
              <a:rPr lang="en-US" sz="2400" dirty="0" smtClean="0"/>
              <a:t>~2900 loci (800-900K base pairs/individual)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83069" y="3098841"/>
            <a:ext cx="6709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Goal is to build a phylogeny &amp; </a:t>
            </a:r>
            <a:r>
              <a:rPr lang="en-US" sz="2400" dirty="0" err="1" smtClean="0"/>
              <a:t>timetree</a:t>
            </a:r>
            <a:r>
              <a:rPr lang="en-US" sz="2400" dirty="0" smtClean="0"/>
              <a:t> for &gt;70% of </a:t>
            </a:r>
          </a:p>
          <a:p>
            <a:r>
              <a:rPr lang="en-US" sz="2400" dirty="0" smtClean="0"/>
              <a:t>Amazonian species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83069" y="4269071"/>
            <a:ext cx="747347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continue to undertake phylogeographic analyses of </a:t>
            </a:r>
          </a:p>
          <a:p>
            <a:r>
              <a:rPr lang="en-US" sz="2400" dirty="0" smtClean="0"/>
              <a:t>Amazonian species (birds, primates, plants) using next-gen </a:t>
            </a:r>
          </a:p>
          <a:p>
            <a:r>
              <a:rPr lang="en-US" sz="2400" dirty="0" smtClean="0"/>
              <a:t>data with dense sampling across Amazonia in order to </a:t>
            </a:r>
          </a:p>
          <a:p>
            <a:r>
              <a:rPr lang="en-US" sz="2400" dirty="0" smtClean="0"/>
              <a:t>reconstruct demographic and spatial history, leading to </a:t>
            </a:r>
          </a:p>
          <a:p>
            <a:r>
              <a:rPr lang="en-US" sz="2400" dirty="0" smtClean="0"/>
              <a:t>inferences about environmental history (patterns of </a:t>
            </a:r>
          </a:p>
          <a:p>
            <a:r>
              <a:rPr lang="en-US" sz="2400" dirty="0" smtClean="0"/>
              <a:t>change and stability) over time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3448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703057" y="1568610"/>
            <a:ext cx="2750573" cy="991041"/>
          </a:xfrm>
          <a:prstGeom prst="roundRect">
            <a:avLst/>
          </a:prstGeom>
          <a:solidFill>
            <a:srgbClr val="CCFFCC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46294" y="2785945"/>
            <a:ext cx="8938313" cy="3936120"/>
            <a:chOff x="46294" y="1555915"/>
            <a:chExt cx="9097706" cy="4152900"/>
          </a:xfrm>
        </p:grpSpPr>
        <p:pic>
          <p:nvPicPr>
            <p:cNvPr id="3" name="Picture 2" descr="Myrmiciza2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5765" y="1707826"/>
              <a:ext cx="4618235" cy="3725822"/>
            </a:xfrm>
            <a:prstGeom prst="rect">
              <a:avLst/>
            </a:prstGeom>
          </p:spPr>
        </p:pic>
        <p:pic>
          <p:nvPicPr>
            <p:cNvPr id="5" name="Picture 4" descr="Myrmeciza3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94" y="1555915"/>
              <a:ext cx="4279568" cy="415290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199092" y="4171353"/>
              <a:ext cx="348541" cy="320216"/>
            </a:xfrm>
            <a:prstGeom prst="ellipse">
              <a:avLst/>
            </a:prstGeom>
            <a:solidFill>
              <a:srgbClr val="71A247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817006" y="2785975"/>
              <a:ext cx="348541" cy="3202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009776" y="1631638"/>
              <a:ext cx="348541" cy="320216"/>
            </a:xfrm>
            <a:prstGeom prst="ellipse">
              <a:avLst/>
            </a:prstGeom>
            <a:solidFill>
              <a:srgbClr val="BC5908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011509" y="2023159"/>
              <a:ext cx="348541" cy="32021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952813" y="1772695"/>
              <a:ext cx="348541" cy="3202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324458" y="3320185"/>
              <a:ext cx="348541" cy="3202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751951" y="3243558"/>
              <a:ext cx="348541" cy="320216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324458" y="4610453"/>
              <a:ext cx="348541" cy="320216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437281" y="4735287"/>
              <a:ext cx="348541" cy="320216"/>
            </a:xfrm>
            <a:prstGeom prst="ellipse">
              <a:avLst/>
            </a:prstGeom>
            <a:solidFill>
              <a:srgbClr val="E160FB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345620" y="3702198"/>
              <a:ext cx="348541" cy="320216"/>
            </a:xfrm>
            <a:prstGeom prst="ellipse">
              <a:avLst/>
            </a:prstGeom>
            <a:solidFill>
              <a:srgbClr val="E160FB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5703057" y="2183267"/>
              <a:ext cx="364526" cy="113254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4672999" y="3856693"/>
              <a:ext cx="830157" cy="42329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346" y="-1"/>
            <a:ext cx="4653888" cy="99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0000FF"/>
                </a:solidFill>
              </a:rPr>
              <a:t>Revealing cryptic taxa</a:t>
            </a:r>
          </a:p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0000FF"/>
                </a:solidFill>
              </a:rPr>
              <a:t>&amp; evolutionary diversity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9066" y="1130349"/>
            <a:ext cx="4357032" cy="7458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600" dirty="0" smtClean="0"/>
              <a:t>The team is discovering many</a:t>
            </a:r>
          </a:p>
          <a:p>
            <a:pPr>
              <a:lnSpc>
                <a:spcPct val="80000"/>
              </a:lnSpc>
            </a:pPr>
            <a:r>
              <a:rPr lang="en-US" sz="2600" dirty="0" smtClean="0"/>
              <a:t>new lineages with genetic data</a:t>
            </a:r>
            <a:endParaRPr lang="en-US" sz="2600" dirty="0"/>
          </a:p>
        </p:txBody>
      </p:sp>
      <p:sp>
        <p:nvSpPr>
          <p:cNvPr id="26" name="TextBox 25"/>
          <p:cNvSpPr txBox="1"/>
          <p:nvPr/>
        </p:nvSpPr>
        <p:spPr>
          <a:xfrm>
            <a:off x="469066" y="1814678"/>
            <a:ext cx="4829981" cy="1065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600" dirty="0" smtClean="0"/>
              <a:t>This has profound implications for</a:t>
            </a:r>
          </a:p>
          <a:p>
            <a:pPr>
              <a:lnSpc>
                <a:spcPct val="80000"/>
              </a:lnSpc>
            </a:pPr>
            <a:r>
              <a:rPr lang="en-US" sz="2600" dirty="0" smtClean="0"/>
              <a:t>how and when Amazonian species</a:t>
            </a:r>
          </a:p>
          <a:p>
            <a:pPr>
              <a:lnSpc>
                <a:spcPct val="80000"/>
              </a:lnSpc>
            </a:pPr>
            <a:r>
              <a:rPr lang="en-US" sz="2600" dirty="0" smtClean="0"/>
              <a:t>arose and diversified</a:t>
            </a:r>
            <a:endParaRPr lang="en-US" sz="2600" dirty="0"/>
          </a:p>
        </p:txBody>
      </p:sp>
      <p:sp>
        <p:nvSpPr>
          <p:cNvPr id="30" name="TextBox 29"/>
          <p:cNvSpPr txBox="1"/>
          <p:nvPr/>
        </p:nvSpPr>
        <p:spPr>
          <a:xfrm>
            <a:off x="5229027" y="45851"/>
            <a:ext cx="3755580" cy="79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800000"/>
                </a:solidFill>
              </a:rPr>
              <a:t>Chestnut-tailed </a:t>
            </a:r>
            <a:r>
              <a:rPr lang="en-US" sz="2800" dirty="0" err="1" smtClean="0">
                <a:solidFill>
                  <a:srgbClr val="800000"/>
                </a:solidFill>
              </a:rPr>
              <a:t>Antwren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800000"/>
                </a:solidFill>
              </a:rPr>
              <a:t>species-complex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29027" y="893109"/>
            <a:ext cx="3939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>
                <a:solidFill>
                  <a:srgbClr val="800000"/>
                </a:solidFill>
              </a:rPr>
              <a:t>Myrmeciza</a:t>
            </a:r>
            <a:r>
              <a:rPr lang="en-US" sz="2800" i="1" dirty="0" smtClean="0">
                <a:solidFill>
                  <a:srgbClr val="800000"/>
                </a:solidFill>
              </a:rPr>
              <a:t> </a:t>
            </a:r>
            <a:r>
              <a:rPr lang="en-US" sz="2800" i="1" dirty="0" err="1" smtClean="0">
                <a:solidFill>
                  <a:srgbClr val="800000"/>
                </a:solidFill>
              </a:rPr>
              <a:t>hemimelaena</a:t>
            </a:r>
            <a:r>
              <a:rPr lang="en-US" sz="2800" i="1" dirty="0" smtClean="0">
                <a:solidFill>
                  <a:srgbClr val="800000"/>
                </a:solidFill>
              </a:rPr>
              <a:t> </a:t>
            </a:r>
            <a:endParaRPr lang="en-US" sz="2800" i="1" dirty="0">
              <a:solidFill>
                <a:srgbClr val="8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47934" y="6511807"/>
            <a:ext cx="3851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Fernandes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. 2012. </a:t>
            </a:r>
            <a:r>
              <a:rPr lang="en-US" i="1" dirty="0" smtClean="0"/>
              <a:t>J. Biogeography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703057" y="1568610"/>
            <a:ext cx="2750573" cy="99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previous subspecies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geographic evidence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tree structure  </a:t>
            </a:r>
            <a:endParaRPr lang="en-US" sz="2400" dirty="0"/>
          </a:p>
        </p:txBody>
      </p:sp>
      <p:sp>
        <p:nvSpPr>
          <p:cNvPr id="28" name="Oval 27"/>
          <p:cNvSpPr/>
          <p:nvPr/>
        </p:nvSpPr>
        <p:spPr>
          <a:xfrm>
            <a:off x="166799" y="1899708"/>
            <a:ext cx="241300" cy="242239"/>
          </a:xfrm>
          <a:prstGeom prst="ellipse">
            <a:avLst/>
          </a:prstGeom>
          <a:solidFill>
            <a:srgbClr val="FF00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eSans 5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66799" y="1213372"/>
            <a:ext cx="241300" cy="242239"/>
          </a:xfrm>
          <a:prstGeom prst="ellipse">
            <a:avLst/>
          </a:prstGeom>
          <a:solidFill>
            <a:srgbClr val="FF00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eSans 5"/>
            </a:endParaRPr>
          </a:p>
        </p:txBody>
      </p:sp>
    </p:spTree>
    <p:extLst>
      <p:ext uri="{BB962C8B-B14F-4D97-AF65-F5344CB8AC3E}">
        <p14:creationId xmlns:p14="http://schemas.microsoft.com/office/powerpoint/2010/main" val="25680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PA Tower.0076.jpg"/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6" y="-38100"/>
            <a:ext cx="9256367" cy="6997700"/>
          </a:xfrm>
          <a:prstGeom prst="rect">
            <a:avLst/>
          </a:prstGeom>
        </p:spPr>
      </p:pic>
      <p:sp>
        <p:nvSpPr>
          <p:cNvPr id="2003973" name="Text Box 5"/>
          <p:cNvSpPr txBox="1">
            <a:spLocks noChangeArrowheads="1"/>
          </p:cNvSpPr>
          <p:nvPr/>
        </p:nvSpPr>
        <p:spPr bwMode="auto">
          <a:xfrm>
            <a:off x="1524000" y="2971800"/>
            <a:ext cx="628332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Portions of this research were undertaken within the framework of the ALOS Kyoto &amp; Carbon Initiative. The ALOS data were provided by JAXA EORC</a:t>
            </a:r>
          </a:p>
        </p:txBody>
      </p:sp>
      <p:sp>
        <p:nvSpPr>
          <p:cNvPr id="2003974" name="Title 1"/>
          <p:cNvSpPr>
            <a:spLocks/>
          </p:cNvSpPr>
          <p:nvPr/>
        </p:nvSpPr>
        <p:spPr bwMode="auto">
          <a:xfrm>
            <a:off x="685800" y="1371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0" tIns="45705" rIns="91410" bIns="45705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Acknowledgement</a:t>
            </a:r>
          </a:p>
        </p:txBody>
      </p:sp>
    </p:spTree>
    <p:extLst>
      <p:ext uri="{BB962C8B-B14F-4D97-AF65-F5344CB8AC3E}">
        <p14:creationId xmlns:p14="http://schemas.microsoft.com/office/powerpoint/2010/main" val="20982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Charts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48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yle\Dropbox\McDonald - Personal\NASA CCE Meeting - April 2015\McDonald - DIMENSIONS\Ken Campbell\Lake Winni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852" y="128588"/>
            <a:ext cx="48006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-1189766" y="451542"/>
            <a:ext cx="6258910" cy="381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Lake Winnipeg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98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NPA Tower.0076.jpg"/>
          <p:cNvPicPr>
            <a:picLocks noChangeAspect="1"/>
          </p:cNvPicPr>
          <p:nvPr/>
        </p:nvPicPr>
        <p:blipFill>
          <a:blip r:embed="rId2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6" y="-38100"/>
            <a:ext cx="9256367" cy="6997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677" y="20139"/>
            <a:ext cx="655366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0000FF"/>
                </a:solidFill>
              </a:rPr>
              <a:t>Scientific </a:t>
            </a:r>
            <a:r>
              <a:rPr lang="en-US" sz="4200" dirty="0" smtClean="0">
                <a:solidFill>
                  <a:srgbClr val="0000FF"/>
                </a:solidFill>
              </a:rPr>
              <a:t>challenges</a:t>
            </a:r>
            <a:r>
              <a:rPr lang="en-US" sz="4000" dirty="0" smtClean="0">
                <a:solidFill>
                  <a:srgbClr val="0000FF"/>
                </a:solidFill>
              </a:rPr>
              <a:t> and goals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1200" y="926130"/>
            <a:ext cx="7533082" cy="946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400" dirty="0" smtClean="0">
                <a:solidFill>
                  <a:prstClr val="black"/>
                </a:solidFill>
              </a:rPr>
              <a:t>How is genetic, taxonomic, and ecological </a:t>
            </a:r>
          </a:p>
          <a:p>
            <a:pPr>
              <a:lnSpc>
                <a:spcPct val="80000"/>
              </a:lnSpc>
            </a:pPr>
            <a:r>
              <a:rPr lang="en-US" sz="3400" dirty="0" smtClean="0">
                <a:solidFill>
                  <a:prstClr val="black"/>
                </a:solidFill>
              </a:rPr>
              <a:t>diversity distributed within Amazonia?</a:t>
            </a:r>
            <a:endParaRPr lang="en-US" sz="34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200" y="2098358"/>
            <a:ext cx="8337201" cy="946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400" dirty="0" smtClean="0">
                <a:solidFill>
                  <a:prstClr val="black"/>
                </a:solidFill>
              </a:rPr>
              <a:t>What has been the evolutionary history of the </a:t>
            </a:r>
          </a:p>
          <a:p>
            <a:pPr>
              <a:lnSpc>
                <a:spcPct val="80000"/>
              </a:lnSpc>
            </a:pPr>
            <a:r>
              <a:rPr lang="en-US" sz="3400" dirty="0" smtClean="0">
                <a:solidFill>
                  <a:prstClr val="black"/>
                </a:solidFill>
              </a:rPr>
              <a:t>Amazonian biota and how was it generated?</a:t>
            </a:r>
            <a:endParaRPr lang="en-US" sz="3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1200" y="4237936"/>
            <a:ext cx="8175823" cy="1784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400" dirty="0" smtClean="0">
                <a:solidFill>
                  <a:prstClr val="black"/>
                </a:solidFill>
              </a:rPr>
              <a:t>How has the Amazonian environment and its </a:t>
            </a:r>
          </a:p>
          <a:p>
            <a:pPr>
              <a:lnSpc>
                <a:spcPct val="80000"/>
              </a:lnSpc>
            </a:pPr>
            <a:r>
              <a:rPr lang="en-US" sz="3400" dirty="0" smtClean="0">
                <a:solidFill>
                  <a:prstClr val="black"/>
                </a:solidFill>
              </a:rPr>
              <a:t>biota evolved together, and what have been </a:t>
            </a:r>
          </a:p>
          <a:p>
            <a:pPr>
              <a:lnSpc>
                <a:spcPct val="80000"/>
              </a:lnSpc>
            </a:pPr>
            <a:r>
              <a:rPr lang="en-US" sz="3400" dirty="0" smtClean="0">
                <a:solidFill>
                  <a:prstClr val="black"/>
                </a:solidFill>
              </a:rPr>
              <a:t>the global effects of this evolutionary-</a:t>
            </a:r>
          </a:p>
          <a:p>
            <a:pPr>
              <a:lnSpc>
                <a:spcPct val="80000"/>
              </a:lnSpc>
            </a:pPr>
            <a:r>
              <a:rPr lang="en-US" sz="3400" dirty="0" smtClean="0">
                <a:solidFill>
                  <a:prstClr val="black"/>
                </a:solidFill>
              </a:rPr>
              <a:t>ecological system over time?</a:t>
            </a:r>
            <a:endParaRPr lang="en-US" sz="3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5500" y="6047264"/>
            <a:ext cx="796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42827"/>
                </a:solidFill>
              </a:rPr>
              <a:t>Requires a new integrated approach</a:t>
            </a:r>
            <a:endParaRPr lang="en-US" sz="4000" dirty="0">
              <a:solidFill>
                <a:srgbClr val="C42827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37205" y="1042646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37205" y="2189500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37205" y="4351056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300" y="3190558"/>
            <a:ext cx="8077251" cy="946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400" dirty="0" smtClean="0">
                <a:solidFill>
                  <a:prstClr val="black"/>
                </a:solidFill>
              </a:rPr>
              <a:t>What has been the history of the Amazonian </a:t>
            </a:r>
          </a:p>
          <a:p>
            <a:pPr>
              <a:lnSpc>
                <a:spcPct val="80000"/>
              </a:lnSpc>
            </a:pPr>
            <a:r>
              <a:rPr lang="en-US" sz="3400" dirty="0" smtClean="0">
                <a:solidFill>
                  <a:prstClr val="black"/>
                </a:solidFill>
              </a:rPr>
              <a:t>aquatic and terrestrial environments?</a:t>
            </a:r>
            <a:endParaRPr lang="en-US" sz="3400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9905" y="3307100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8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4572000" cy="32331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64145"/>
            <a:ext cx="3720711" cy="26311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93457" y="691679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SRTM tile 24_13 zoomed in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9" y="3267670"/>
            <a:ext cx="2909396" cy="2057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73" y="3278987"/>
            <a:ext cx="3023827" cy="21383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51" y="3300112"/>
            <a:ext cx="2860857" cy="20230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4800" y="5325070"/>
            <a:ext cx="2680089" cy="644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Slope 50% transparency overlaying </a:t>
            </a:r>
            <a:r>
              <a:rPr lang="en-US" dirty="0" err="1" smtClean="0"/>
              <a:t>srtm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276600" y="532507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Standard deviation of slope 50% transparency overlaying </a:t>
            </a:r>
            <a:r>
              <a:rPr lang="en-US" dirty="0" err="1" smtClean="0"/>
              <a:t>srtm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274729" y="5325070"/>
            <a:ext cx="262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Coefficient of variation of slope 50% transparency overlaying </a:t>
            </a:r>
            <a:r>
              <a:rPr lang="en-US" dirty="0" err="1" smtClean="0"/>
              <a:t>srtm</a:t>
            </a:r>
            <a:r>
              <a:rPr lang="en-US" dirty="0" smtClean="0"/>
              <a:t> image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172201" y="1286470"/>
            <a:ext cx="1676399" cy="5932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848601" y="1079212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Ancient river system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1524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Using SRTM DEM to map out underlying geomorphology of Brazil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819400" y="990600"/>
            <a:ext cx="16764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0" y="6288088"/>
            <a:ext cx="3344385" cy="49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prstClr val="black"/>
                </a:solidFill>
              </a:rPr>
              <a:t>Almeida-</a:t>
            </a:r>
            <a:r>
              <a:rPr lang="en-US" sz="1600" dirty="0" err="1">
                <a:solidFill>
                  <a:prstClr val="black"/>
                </a:solidFill>
              </a:rPr>
              <a:t>Filho</a:t>
            </a:r>
            <a:r>
              <a:rPr lang="en-US" sz="1600" dirty="0">
                <a:solidFill>
                  <a:prstClr val="black"/>
                </a:solidFill>
              </a:rPr>
              <a:t> &amp; Miranda. 2007. </a:t>
            </a:r>
          </a:p>
          <a:p>
            <a:pPr>
              <a:lnSpc>
                <a:spcPct val="80000"/>
              </a:lnSpc>
            </a:pPr>
            <a:r>
              <a:rPr lang="en-US" sz="1600" i="1" dirty="0">
                <a:solidFill>
                  <a:prstClr val="black"/>
                </a:solidFill>
              </a:rPr>
              <a:t>Remote Sensing Environ.</a:t>
            </a:r>
            <a:r>
              <a:rPr lang="en-US" sz="1600" dirty="0">
                <a:solidFill>
                  <a:prstClr val="black"/>
                </a:solidFill>
              </a:rPr>
              <a:t> 110:387-392</a:t>
            </a:r>
          </a:p>
        </p:txBody>
      </p:sp>
    </p:spTree>
    <p:extLst>
      <p:ext uri="{BB962C8B-B14F-4D97-AF65-F5344CB8AC3E}">
        <p14:creationId xmlns:p14="http://schemas.microsoft.com/office/powerpoint/2010/main" val="3449602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1"/>
          <p:cNvSpPr/>
          <p:nvPr/>
        </p:nvSpPr>
        <p:spPr>
          <a:xfrm>
            <a:off x="1062569" y="848682"/>
            <a:ext cx="571500" cy="2557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4400"/>
            <a:endParaRPr>
              <a:solidFill>
                <a:prstClr val="black"/>
              </a:solidFill>
            </a:endParaRPr>
          </a:p>
        </p:txBody>
      </p:sp>
      <p:pic>
        <p:nvPicPr>
          <p:cNvPr id="23" name="Picture 6" descr="C:\Users\Rehnuma!\Desktop\polsarpro_UAVSAR\Multilook_3by3\205\T3\3by3_205_freeman_db\3by3_205_freeman_db_layerstack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409" y="878072"/>
            <a:ext cx="645487" cy="255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bject 25"/>
          <p:cNvSpPr/>
          <p:nvPr/>
        </p:nvSpPr>
        <p:spPr>
          <a:xfrm>
            <a:off x="3575192" y="848682"/>
            <a:ext cx="623496" cy="25747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4400"/>
            <a:endParaRPr>
              <a:solidFill>
                <a:prstClr val="black"/>
              </a:solidFill>
            </a:endParaRPr>
          </a:p>
        </p:txBody>
      </p:sp>
      <p:sp>
        <p:nvSpPr>
          <p:cNvPr id="25" name="object 30"/>
          <p:cNvSpPr/>
          <p:nvPr/>
        </p:nvSpPr>
        <p:spPr>
          <a:xfrm>
            <a:off x="1175363" y="4436931"/>
            <a:ext cx="1023438" cy="20989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4400"/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37132" y="3960055"/>
            <a:ext cx="753468" cy="28666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4400"/>
            <a:endParaRPr>
              <a:solidFill>
                <a:prstClr val="black"/>
              </a:solidFill>
            </a:endParaRPr>
          </a:p>
        </p:txBody>
      </p:sp>
      <p:pic>
        <p:nvPicPr>
          <p:cNvPr id="15" name="Picture 2" descr="C:\Users\Rehnuma!\Desktop\205_db_ classify\3by3\freeman decomp classify\3by3_205_freeman_db\freeman classify\3by3_205_freeman_classify_tiff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36" y="885045"/>
            <a:ext cx="640039" cy="253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ject 18"/>
          <p:cNvSpPr/>
          <p:nvPr/>
        </p:nvSpPr>
        <p:spPr>
          <a:xfrm>
            <a:off x="274389" y="840828"/>
            <a:ext cx="685799" cy="25571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4400"/>
            <a:endParaRPr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7132" y="3960055"/>
            <a:ext cx="762000" cy="15263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8" t="6258" r="25446" b="3934"/>
          <a:stretch/>
        </p:blipFill>
        <p:spPr bwMode="auto">
          <a:xfrm>
            <a:off x="6592095" y="4598610"/>
            <a:ext cx="1690566" cy="151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1" t="11137" r="12141" b="6656"/>
          <a:stretch/>
        </p:blipFill>
        <p:spPr bwMode="auto">
          <a:xfrm>
            <a:off x="2558017" y="4654710"/>
            <a:ext cx="2371525" cy="165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4320421"/>
            <a:ext cx="609600" cy="55637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07896" y="6344324"/>
            <a:ext cx="4349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 under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yellow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box. Canny HH_thresh_0.1_sigma _7.0_ overlaid with 206_Multilook_3by3_ </a:t>
            </a:r>
            <a:r>
              <a:rPr lang="en-US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rgb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50" y="3737788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_rgb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02785" y="6488705"/>
            <a:ext cx="156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 under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red 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box. 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79962" y="826755"/>
            <a:ext cx="669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205</a:t>
            </a:r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9584" y="3434202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HH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5991" y="3459828"/>
            <a:ext cx="1056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RGB_HH, HV, VV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87082" y="3394300"/>
            <a:ext cx="1140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Freeman Decomposition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310267" y="3832247"/>
            <a:ext cx="24530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likelihood classification on Freeman 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Durden decomposition</a:t>
            </a:r>
          </a:p>
          <a:p>
            <a:pPr defTabSz="914400"/>
            <a:r>
              <a:rPr lang="en-US" sz="1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Inundated </a:t>
            </a:r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vege</a:t>
            </a: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Blue=open </a:t>
            </a:r>
            <a:r>
              <a:rPr lang="en-US" sz="11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water,</a:t>
            </a:r>
            <a:r>
              <a:rPr lang="en-US" sz="11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</a:t>
            </a:r>
            <a:r>
              <a:rPr lang="en-US" sz="11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1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Vege,</a:t>
            </a:r>
            <a:r>
              <a:rPr lang="en-US" sz="11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Yellow</a:t>
            </a:r>
            <a:r>
              <a:rPr lang="en-US" sz="11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=unknown</a:t>
            </a:r>
            <a:r>
              <a:rPr lang="en-US" sz="11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079916" y="3374863"/>
            <a:ext cx="0" cy="3755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bject 34"/>
          <p:cNvSpPr txBox="1"/>
          <p:nvPr/>
        </p:nvSpPr>
        <p:spPr>
          <a:xfrm>
            <a:off x="4138962" y="3394300"/>
            <a:ext cx="1178511" cy="4387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0190" defTabSz="914400"/>
            <a:r>
              <a:rPr lang="en-US" sz="1200" spc="-7" dirty="0" smtClean="0">
                <a:solidFill>
                  <a:prstClr val="black"/>
                </a:solidFill>
                <a:latin typeface="Times New Roman"/>
                <a:cs typeface="Times New Roman"/>
              </a:rPr>
              <a:t>Canny edge_ </a:t>
            </a:r>
            <a:r>
              <a:rPr sz="1200" spc="-7" dirty="0" smtClean="0">
                <a:solidFill>
                  <a:prstClr val="black"/>
                </a:solidFill>
                <a:latin typeface="Times New Roman"/>
                <a:cs typeface="Times New Roman"/>
              </a:rPr>
              <a:t>Thresh 0.1,</a:t>
            </a:r>
            <a:r>
              <a:rPr lang="en-US" sz="1200" spc="-7" dirty="0" smtClean="0">
                <a:solidFill>
                  <a:prstClr val="black"/>
                </a:solidFill>
                <a:latin typeface="Times New Roman"/>
                <a:cs typeface="Times New Roman"/>
              </a:rPr>
              <a:t>sigma 7</a:t>
            </a:r>
            <a:endParaRPr sz="12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0190" defTabSz="914400"/>
            <a:endParaRPr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92095" y="6172200"/>
            <a:ext cx="2551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205_Freeman decomposition,  </a:t>
            </a:r>
            <a:r>
              <a:rPr lang="en-US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Pampas de Heath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region 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95" y="161340"/>
            <a:ext cx="830088" cy="328655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330343" y="3497749"/>
            <a:ext cx="80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PALSAR (12.5 m)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9584" y="88586"/>
            <a:ext cx="6100759" cy="580118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Processing data using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polSARpro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ASF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Mapready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ENVI,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ArcInfo</a:t>
            </a:r>
            <a:r>
              <a:rPr lang="en-US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atlab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bject 31"/>
          <p:cNvSpPr/>
          <p:nvPr/>
        </p:nvSpPr>
        <p:spPr>
          <a:xfrm>
            <a:off x="3305893" y="875901"/>
            <a:ext cx="3014204" cy="1050166"/>
          </a:xfrm>
          <a:prstGeom prst="rect">
            <a:avLst/>
          </a:prstGeom>
          <a:blipFill>
            <a:blip r:embed="rId12" cstate="print"/>
            <a:srcRect/>
            <a:stretch>
              <a:fillRect l="34059" t="-1" r="-34059" b="151"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4400"/>
            <a:endParaRPr>
              <a:solidFill>
                <a:prstClr val="black"/>
              </a:solidFill>
            </a:endParaRP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7114" y="161340"/>
            <a:ext cx="825256" cy="327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9003" y="139734"/>
            <a:ext cx="842013" cy="330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7109737" y="3502327"/>
            <a:ext cx="111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PALSAR_rgb_window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3by3_MEAN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153179" y="3480368"/>
            <a:ext cx="940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PALSAR_rgb_window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3by3_VARIANCE)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37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609600"/>
            <a:ext cx="4137914" cy="1320800"/>
          </a:xfrm>
        </p:spPr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7315200" cy="3880772"/>
          </a:xfrm>
        </p:spPr>
        <p:txBody>
          <a:bodyPr>
            <a:normAutofit/>
          </a:bodyPr>
          <a:lstStyle/>
          <a:p>
            <a:pPr marL="0" marR="20190" indent="0">
              <a:spcBef>
                <a:spcPts val="50"/>
              </a:spcBef>
              <a:buNone/>
            </a:pPr>
            <a:r>
              <a:rPr lang="en-US" spc="-18" dirty="0" smtClean="0">
                <a:latin typeface="Times New Roman"/>
                <a:cs typeface="Times New Roman"/>
              </a:rPr>
              <a:t>Work </a:t>
            </a:r>
            <a:r>
              <a:rPr lang="en-US" spc="-18" dirty="0">
                <a:latin typeface="Times New Roman"/>
                <a:cs typeface="Times New Roman"/>
              </a:rPr>
              <a:t>in progress includes developing a robust statistical measures characterizing </a:t>
            </a:r>
            <a:r>
              <a:rPr lang="en-US" spc="-7" dirty="0" err="1" smtClean="0">
                <a:latin typeface="Times New Roman"/>
                <a:cs typeface="Times New Roman"/>
              </a:rPr>
              <a:t>paleo</a:t>
            </a:r>
            <a:r>
              <a:rPr lang="en-US" spc="-7" dirty="0" smtClean="0">
                <a:latin typeface="Times New Roman"/>
                <a:cs typeface="Times New Roman"/>
              </a:rPr>
              <a:t>-channels </a:t>
            </a:r>
            <a:r>
              <a:rPr lang="en-US" spc="-7" dirty="0">
                <a:latin typeface="Times New Roman"/>
                <a:cs typeface="Times New Roman"/>
              </a:rPr>
              <a:t>(inactive drainage channels)</a:t>
            </a:r>
            <a:r>
              <a:rPr lang="en-US" spc="-18" dirty="0">
                <a:latin typeface="Times New Roman"/>
                <a:cs typeface="Times New Roman"/>
              </a:rPr>
              <a:t>. </a:t>
            </a:r>
            <a:endParaRPr lang="en-US" spc="-18" dirty="0" smtClean="0">
              <a:latin typeface="Times New Roman"/>
              <a:cs typeface="Times New Roman"/>
            </a:endParaRPr>
          </a:p>
          <a:p>
            <a:pPr marL="0" marR="20190" indent="0">
              <a:spcBef>
                <a:spcPts val="50"/>
              </a:spcBef>
              <a:buNone/>
            </a:pPr>
            <a:endParaRPr lang="en-US" spc="-18" dirty="0">
              <a:latin typeface="Times New Roman"/>
              <a:cs typeface="Times New Roman"/>
            </a:endParaRPr>
          </a:p>
          <a:p>
            <a:pPr marL="0" marR="20190" indent="0">
              <a:spcBef>
                <a:spcPts val="50"/>
              </a:spcBef>
              <a:buNone/>
            </a:pPr>
            <a:r>
              <a:rPr lang="en-US" spc="-18" dirty="0" smtClean="0">
                <a:latin typeface="Times New Roman"/>
                <a:cs typeface="Times New Roman"/>
              </a:rPr>
              <a:t>This </a:t>
            </a:r>
            <a:r>
              <a:rPr lang="en-US" spc="-18" dirty="0">
                <a:latin typeface="Times New Roman"/>
                <a:cs typeface="Times New Roman"/>
              </a:rPr>
              <a:t>includes delineating channel typology and branching geometries. </a:t>
            </a:r>
            <a:endParaRPr lang="en-US" spc="-18" dirty="0" smtClean="0">
              <a:latin typeface="Times New Roman"/>
              <a:cs typeface="Times New Roman"/>
            </a:endParaRPr>
          </a:p>
          <a:p>
            <a:pPr marL="0" marR="20190" indent="0">
              <a:spcBef>
                <a:spcPts val="50"/>
              </a:spcBef>
              <a:buNone/>
            </a:pPr>
            <a:endParaRPr lang="en-US" spc="-18" dirty="0">
              <a:latin typeface="Times New Roman"/>
              <a:cs typeface="Times New Roman"/>
            </a:endParaRPr>
          </a:p>
          <a:p>
            <a:pPr marL="0" marR="20190" indent="0">
              <a:spcBef>
                <a:spcPts val="50"/>
              </a:spcBef>
              <a:buNone/>
            </a:pPr>
            <a:r>
              <a:rPr lang="en-US" spc="-18" dirty="0" smtClean="0">
                <a:latin typeface="Times New Roman"/>
                <a:cs typeface="Times New Roman"/>
              </a:rPr>
              <a:t>We </a:t>
            </a:r>
            <a:r>
              <a:rPr lang="en-US" spc="-18" dirty="0">
                <a:latin typeface="Times New Roman"/>
                <a:cs typeface="Times New Roman"/>
              </a:rPr>
              <a:t>then will investigate the utility and </a:t>
            </a:r>
            <a:r>
              <a:rPr lang="en-US" spc="-18" dirty="0" err="1">
                <a:latin typeface="Times New Roman"/>
                <a:cs typeface="Times New Roman"/>
              </a:rPr>
              <a:t>spaceborne</a:t>
            </a:r>
            <a:r>
              <a:rPr lang="en-US" spc="-18" dirty="0">
                <a:latin typeface="Times New Roman"/>
                <a:cs typeface="Times New Roman"/>
              </a:rPr>
              <a:t> imaging radar to support topology characterization for extrapolation of this technique to the wider Amazon basin scale.</a:t>
            </a:r>
            <a:endParaRPr lang="en-US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577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1625600" y="928792"/>
            <a:ext cx="2046808" cy="601702"/>
            <a:chOff x="1625600" y="1138198"/>
            <a:chExt cx="2046808" cy="601702"/>
          </a:xfrm>
        </p:grpSpPr>
        <p:sp>
          <p:nvSpPr>
            <p:cNvPr id="23" name="Rounded Rectangle 22"/>
            <p:cNvSpPr/>
            <p:nvPr/>
          </p:nvSpPr>
          <p:spPr>
            <a:xfrm>
              <a:off x="1625600" y="1181100"/>
              <a:ext cx="2046808" cy="5588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63700" y="1138198"/>
              <a:ext cx="200870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smtClean="0"/>
                <a:t>Systematics</a:t>
              </a:r>
              <a:endParaRPr lang="en-US" sz="30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997700" y="2819618"/>
            <a:ext cx="2001769" cy="944844"/>
            <a:chOff x="6896100" y="2877856"/>
            <a:chExt cx="2001769" cy="944844"/>
          </a:xfrm>
        </p:grpSpPr>
        <p:sp>
          <p:nvSpPr>
            <p:cNvPr id="24" name="Rounded Rectangle 23"/>
            <p:cNvSpPr/>
            <p:nvPr/>
          </p:nvSpPr>
          <p:spPr>
            <a:xfrm>
              <a:off x="6896100" y="2877856"/>
              <a:ext cx="2001769" cy="944844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985000" y="2928656"/>
              <a:ext cx="1874769" cy="846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000" dirty="0" smtClean="0"/>
                <a:t>Population</a:t>
              </a:r>
            </a:p>
            <a:p>
              <a:pPr>
                <a:lnSpc>
                  <a:spcPct val="80000"/>
                </a:lnSpc>
              </a:pPr>
              <a:r>
                <a:rPr lang="en-US" sz="3000" dirty="0" smtClean="0"/>
                <a:t>genetics</a:t>
              </a:r>
              <a:endParaRPr lang="en-US" sz="30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003800" y="762000"/>
            <a:ext cx="3974624" cy="935286"/>
            <a:chOff x="5003800" y="1041400"/>
            <a:chExt cx="3974624" cy="935286"/>
          </a:xfrm>
        </p:grpSpPr>
        <p:sp>
          <p:nvSpPr>
            <p:cNvPr id="22" name="Rounded Rectangle 21"/>
            <p:cNvSpPr/>
            <p:nvPr/>
          </p:nvSpPr>
          <p:spPr>
            <a:xfrm>
              <a:off x="5003800" y="1041400"/>
              <a:ext cx="3974624" cy="93528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096417" y="1079500"/>
              <a:ext cx="3856607" cy="846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000" dirty="0" smtClean="0"/>
                <a:t>Historical biogeography</a:t>
              </a:r>
            </a:p>
            <a:p>
              <a:pPr>
                <a:lnSpc>
                  <a:spcPct val="80000"/>
                </a:lnSpc>
              </a:pPr>
              <a:r>
                <a:rPr lang="en-US" sz="3000" dirty="0" err="1" smtClean="0"/>
                <a:t>Phylogeography</a:t>
              </a:r>
              <a:endParaRPr lang="en-US" sz="3000" dirty="0"/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281984" y="5156250"/>
            <a:ext cx="3748770" cy="1396950"/>
          </a:xfrm>
          <a:prstGeom prst="roundRect">
            <a:avLst/>
          </a:prstGeom>
          <a:solidFill>
            <a:srgbClr val="E2B2F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5245487"/>
            <a:ext cx="3548154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/>
              <a:t>Landscape ecology</a:t>
            </a:r>
          </a:p>
          <a:p>
            <a:pPr>
              <a:lnSpc>
                <a:spcPct val="80000"/>
              </a:lnSpc>
            </a:pPr>
            <a:r>
              <a:rPr lang="en-US" sz="3000" dirty="0" smtClean="0"/>
              <a:t>Ecosystem function/</a:t>
            </a:r>
          </a:p>
          <a:p>
            <a:pPr>
              <a:lnSpc>
                <a:spcPct val="80000"/>
              </a:lnSpc>
            </a:pPr>
            <a:r>
              <a:rPr lang="en-US" sz="3000" dirty="0"/>
              <a:t>b</a:t>
            </a:r>
            <a:r>
              <a:rPr lang="en-US" sz="3000" dirty="0" smtClean="0"/>
              <a:t>iogeochemical flows</a:t>
            </a:r>
            <a:endParaRPr lang="en-US" sz="3000" dirty="0"/>
          </a:p>
        </p:txBody>
      </p:sp>
      <p:sp>
        <p:nvSpPr>
          <p:cNvPr id="25" name="Rounded Rectangle 24"/>
          <p:cNvSpPr/>
          <p:nvPr/>
        </p:nvSpPr>
        <p:spPr>
          <a:xfrm>
            <a:off x="116884" y="2602912"/>
            <a:ext cx="2877701" cy="1690909"/>
          </a:xfrm>
          <a:prstGeom prst="roundRect">
            <a:avLst/>
          </a:prstGeom>
          <a:solidFill>
            <a:srgbClr val="E2B2F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1469" y="2645272"/>
            <a:ext cx="2677085" cy="1585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/>
              <a:t>Paleogeography</a:t>
            </a:r>
          </a:p>
          <a:p>
            <a:pPr>
              <a:lnSpc>
                <a:spcPct val="80000"/>
              </a:lnSpc>
            </a:pPr>
            <a:r>
              <a:rPr lang="en-US" sz="3000" dirty="0" smtClean="0"/>
              <a:t>Tectonics</a:t>
            </a:r>
          </a:p>
          <a:p>
            <a:pPr>
              <a:lnSpc>
                <a:spcPct val="80000"/>
              </a:lnSpc>
            </a:pPr>
            <a:r>
              <a:rPr lang="en-US" sz="3000" dirty="0" smtClean="0"/>
              <a:t>Geochronology</a:t>
            </a:r>
          </a:p>
          <a:p>
            <a:pPr>
              <a:lnSpc>
                <a:spcPct val="80000"/>
              </a:lnSpc>
            </a:pPr>
            <a:r>
              <a:rPr lang="en-US" sz="3000" dirty="0" smtClean="0"/>
              <a:t>Remote sensing</a:t>
            </a:r>
            <a:endParaRPr lang="en-US" sz="3000" dirty="0"/>
          </a:p>
        </p:txBody>
      </p:sp>
      <p:sp>
        <p:nvSpPr>
          <p:cNvPr id="27" name="Rounded Rectangle 26"/>
          <p:cNvSpPr/>
          <p:nvPr/>
        </p:nvSpPr>
        <p:spPr>
          <a:xfrm>
            <a:off x="4927600" y="5156250"/>
            <a:ext cx="3998351" cy="1304954"/>
          </a:xfrm>
          <a:prstGeom prst="roundRect">
            <a:avLst/>
          </a:prstGeom>
          <a:solidFill>
            <a:srgbClr val="E2B2F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44990" y="5207050"/>
            <a:ext cx="3781510" cy="1215717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/>
              <a:t>Paleoclimatology</a:t>
            </a:r>
          </a:p>
          <a:p>
            <a:pPr>
              <a:lnSpc>
                <a:spcPct val="80000"/>
              </a:lnSpc>
            </a:pPr>
            <a:r>
              <a:rPr lang="en-US" sz="3000" dirty="0" smtClean="0"/>
              <a:t>Palynology</a:t>
            </a:r>
            <a:endParaRPr lang="en-US" sz="3000" dirty="0"/>
          </a:p>
          <a:p>
            <a:pPr>
              <a:lnSpc>
                <a:spcPct val="80000"/>
              </a:lnSpc>
            </a:pPr>
            <a:r>
              <a:rPr lang="en-US" sz="3000" dirty="0" err="1" smtClean="0"/>
              <a:t>Paleoclimate</a:t>
            </a:r>
            <a:r>
              <a:rPr lang="en-US" sz="3000" dirty="0" smtClean="0"/>
              <a:t> modeling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6884" y="-128250"/>
            <a:ext cx="6171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Integration across disciplines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8131" y="2794000"/>
            <a:ext cx="2269597" cy="99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Amazonian</a:t>
            </a:r>
          </a:p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    History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129745" y="1908672"/>
            <a:ext cx="766356" cy="7411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824254" y="3937000"/>
            <a:ext cx="990600" cy="1028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129745" y="3292040"/>
            <a:ext cx="712972" cy="5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139823" y="3292040"/>
            <a:ext cx="675031" cy="5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129745" y="3937000"/>
            <a:ext cx="774699" cy="1028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124200" y="1908672"/>
            <a:ext cx="690654" cy="7411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536700" y="1697286"/>
            <a:ext cx="457200" cy="626814"/>
          </a:xfrm>
          <a:prstGeom prst="straightConnector1">
            <a:avLst/>
          </a:prstGeom>
          <a:ln>
            <a:solidFill>
              <a:srgbClr val="A10F77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7912100" y="1849686"/>
            <a:ext cx="190500" cy="800100"/>
          </a:xfrm>
          <a:prstGeom prst="straightConnector1">
            <a:avLst/>
          </a:prstGeom>
          <a:ln>
            <a:solidFill>
              <a:srgbClr val="A10F77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701800" y="4440486"/>
            <a:ext cx="0" cy="626814"/>
          </a:xfrm>
          <a:prstGeom prst="straightConnector1">
            <a:avLst/>
          </a:prstGeom>
          <a:ln>
            <a:solidFill>
              <a:srgbClr val="A10F77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152900" y="5707440"/>
            <a:ext cx="660400" cy="0"/>
          </a:xfrm>
          <a:prstGeom prst="straightConnector1">
            <a:avLst/>
          </a:prstGeom>
          <a:ln>
            <a:solidFill>
              <a:srgbClr val="A10F77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810500" y="3892796"/>
            <a:ext cx="444500" cy="1072904"/>
          </a:xfrm>
          <a:prstGeom prst="straightConnector1">
            <a:avLst/>
          </a:prstGeom>
          <a:ln>
            <a:solidFill>
              <a:srgbClr val="A10F77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152900" y="1173540"/>
            <a:ext cx="660400" cy="0"/>
          </a:xfrm>
          <a:prstGeom prst="straightConnector1">
            <a:avLst/>
          </a:prstGeom>
          <a:ln>
            <a:solidFill>
              <a:srgbClr val="A10F77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6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29" name="Rectangle 2"/>
          <p:cNvSpPr txBox="1">
            <a:spLocks noChangeArrowheads="1"/>
          </p:cNvSpPr>
          <p:nvPr/>
        </p:nvSpPr>
        <p:spPr bwMode="auto">
          <a:xfrm>
            <a:off x="-187524" y="1809379"/>
            <a:ext cx="5063133" cy="452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304785" bIns="45718"/>
          <a:lstStyle>
            <a:lvl1pPr marL="342900" indent="-342900" eaLnBrk="0" hangingPunct="0">
              <a:defRPr sz="3200">
                <a:solidFill>
                  <a:srgbClr val="000000"/>
                </a:solidFill>
                <a:latin typeface="Arial Narrow" pitchFamily="34" charset="0"/>
                <a:ea typeface="ヒラギノ角ゴ ProN W3" charset="-128"/>
                <a:sym typeface="Arial Narrow" pitchFamily="34" charset="0"/>
              </a:defRPr>
            </a:lvl1pPr>
            <a:lvl2pPr marL="1265238" indent="-479425" eaLnBrk="0" hangingPunct="0">
              <a:defRPr sz="3200">
                <a:solidFill>
                  <a:srgbClr val="000000"/>
                </a:solidFill>
                <a:latin typeface="Arial Narrow" pitchFamily="34" charset="0"/>
                <a:ea typeface="ヒラギノ角ゴ ProN W3" charset="-128"/>
                <a:sym typeface="Arial Narrow" pitchFamily="34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Arial Narrow" pitchFamily="34" charset="0"/>
                <a:ea typeface="ヒラギノ角ゴ ProN W3" charset="-128"/>
                <a:sym typeface="Arial Narrow" pitchFamily="34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Arial Narrow" pitchFamily="34" charset="0"/>
                <a:ea typeface="ヒラギノ角ゴ ProN W3" charset="-128"/>
                <a:sym typeface="Arial Narrow" pitchFamily="34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Arial Narrow" pitchFamily="34" charset="0"/>
                <a:ea typeface="ヒラギノ角ゴ ProN W3" charset="-128"/>
                <a:sym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Narrow" pitchFamily="34" charset="0"/>
                <a:ea typeface="ヒラギノ角ゴ ProN W3" charset="-128"/>
                <a:sym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Narrow" pitchFamily="34" charset="0"/>
                <a:ea typeface="ヒラギノ角ゴ ProN W3" charset="-128"/>
                <a:sym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Narrow" pitchFamily="34" charset="0"/>
                <a:ea typeface="ヒラギノ角ゴ ProN W3" charset="-128"/>
                <a:sym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Narrow" pitchFamily="34" charset="0"/>
                <a:ea typeface="ヒラギノ角ゴ ProN W3" charset="-128"/>
                <a:sym typeface="Arial Narrow" pitchFamily="34" charset="0"/>
              </a:defRPr>
            </a:lvl9pPr>
          </a:lstStyle>
          <a:p>
            <a:pPr lvl="1" eaLnBrk="1" hangingPunct="1">
              <a:spcBef>
                <a:spcPts val="2197"/>
              </a:spcBef>
            </a:pPr>
            <a:r>
              <a:rPr lang="en-US" altLang="en-US" sz="2000" dirty="0">
                <a:cs typeface="Arial" pitchFamily="34" charset="0"/>
              </a:rPr>
              <a:t>- </a:t>
            </a:r>
            <a:r>
              <a:rPr lang="en-US" altLang="en-US" sz="2100" dirty="0">
                <a:cs typeface="Arial" pitchFamily="34" charset="0"/>
              </a:rPr>
              <a:t>What has been the history of environmental change across Amazonia from the late Neogene to present?</a:t>
            </a:r>
          </a:p>
          <a:p>
            <a:pPr lvl="1" eaLnBrk="1" hangingPunct="1">
              <a:spcBef>
                <a:spcPts val="2197"/>
              </a:spcBef>
            </a:pPr>
            <a:r>
              <a:rPr lang="en-US" altLang="en-US" sz="2100" dirty="0">
                <a:cs typeface="Arial" pitchFamily="34" charset="0"/>
              </a:rPr>
              <a:t>- When did the Amazonian river drainage form?</a:t>
            </a:r>
          </a:p>
          <a:p>
            <a:pPr lvl="1" eaLnBrk="1" hangingPunct="1">
              <a:spcBef>
                <a:spcPts val="2197"/>
              </a:spcBef>
            </a:pPr>
            <a:r>
              <a:rPr lang="en-US" altLang="en-US" sz="2100" dirty="0">
                <a:cs typeface="Arial" pitchFamily="34" charset="0"/>
              </a:rPr>
              <a:t>- What was the Amazonian landscape like before the Amazon river formed and how did it change after the river formation?</a:t>
            </a:r>
          </a:p>
        </p:txBody>
      </p:sp>
      <p:pic>
        <p:nvPicPr>
          <p:cNvPr id="406530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55" y="1845098"/>
            <a:ext cx="4068589" cy="410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7780" y="13456"/>
            <a:ext cx="7633767" cy="1022449"/>
          </a:xfrm>
          <a:prstGeom prst="rect">
            <a:avLst/>
          </a:prstGeom>
        </p:spPr>
        <p:txBody>
          <a:bodyPr lIns="91435" tIns="45718" rIns="91435" bIns="45718">
            <a:spAutoFit/>
          </a:bodyPr>
          <a:lstStyle/>
          <a:p>
            <a:pPr marL="382569" indent="-338121" algn="ctr">
              <a:defRPr/>
            </a:pPr>
            <a:r>
              <a:rPr lang="en-US" sz="3000" b="1" dirty="0" smtClean="0">
                <a:ea typeface="ヒラギノ角ゴ ProN W3" charset="0"/>
                <a:cs typeface="Arial"/>
                <a:sym typeface="Arial Narrow" charset="0"/>
              </a:rPr>
              <a:t>Characterization </a:t>
            </a:r>
            <a:r>
              <a:rPr lang="en-US" sz="3000" b="1" dirty="0">
                <a:ea typeface="ヒラギノ角ゴ ProN W3" charset="0"/>
                <a:cs typeface="Arial"/>
                <a:sym typeface="Arial Narrow" charset="0"/>
              </a:rPr>
              <a:t>of the geological </a:t>
            </a:r>
            <a:r>
              <a:rPr lang="en-US" sz="3000" b="1" dirty="0" smtClean="0">
                <a:ea typeface="ヒラギノ角ゴ ProN W3" charset="0"/>
                <a:cs typeface="Arial"/>
                <a:sym typeface="Arial Narrow" charset="0"/>
              </a:rPr>
              <a:t>and environmental </a:t>
            </a:r>
            <a:r>
              <a:rPr lang="en-US" sz="3000" b="1" dirty="0">
                <a:ea typeface="ヒラギノ角ゴ ProN W3" charset="0"/>
                <a:cs typeface="Arial"/>
                <a:sym typeface="Arial Narrow" charset="0"/>
              </a:rPr>
              <a:t>history of Amazonia</a:t>
            </a:r>
            <a:endParaRPr lang="en-US" sz="3000" b="1" dirty="0">
              <a:ea typeface="ヒラギノ角ゴ ProN W6" charset="0"/>
              <a:cs typeface="Arial"/>
              <a:sym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064048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rthCentralSoAm_150arcsec_dinf-slope_noNaN_perc_good_stretc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155032"/>
            <a:ext cx="9144000" cy="914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7500" y="6003865"/>
            <a:ext cx="3276600" cy="7171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800" dirty="0" smtClean="0">
                <a:solidFill>
                  <a:prstClr val="black"/>
                </a:solidFill>
              </a:rPr>
              <a:t>SRTM</a:t>
            </a:r>
          </a:p>
          <a:p>
            <a:pPr>
              <a:lnSpc>
                <a:spcPct val="70000"/>
              </a:lnSpc>
            </a:pPr>
            <a:r>
              <a:rPr lang="en-US" sz="2800" dirty="0" smtClean="0">
                <a:solidFill>
                  <a:prstClr val="black"/>
                </a:solidFill>
              </a:rPr>
              <a:t>% slope at 5 km scale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3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rthCentralSoAm_150arcsec_dinf-slope_noNaN_perc_good_stretc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" y="2489200"/>
            <a:ext cx="3810000" cy="3276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8291" y="3693160"/>
            <a:ext cx="680484" cy="7680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 descr="20Mslope.png"/>
          <p:cNvPicPr>
            <a:picLocks noChangeAspect="1"/>
          </p:cNvPicPr>
          <p:nvPr/>
        </p:nvPicPr>
        <p:blipFill>
          <a:blip r:embed="rId3" cstate="print">
            <a:lum bright="34000" contrast="51000"/>
          </a:blip>
          <a:stretch>
            <a:fillRect/>
          </a:stretch>
        </p:blipFill>
        <p:spPr>
          <a:xfrm>
            <a:off x="4076732" y="304800"/>
            <a:ext cx="4914868" cy="65513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7500" y="6003865"/>
            <a:ext cx="3276600" cy="71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800" dirty="0" smtClean="0">
                <a:solidFill>
                  <a:prstClr val="black"/>
                </a:solidFill>
              </a:rPr>
              <a:t>SRTM</a:t>
            </a:r>
          </a:p>
          <a:p>
            <a:pPr>
              <a:lnSpc>
                <a:spcPct val="70000"/>
              </a:lnSpc>
            </a:pPr>
            <a:r>
              <a:rPr lang="en-US" sz="2800" dirty="0" smtClean="0">
                <a:solidFill>
                  <a:prstClr val="black"/>
                </a:solidFill>
              </a:rPr>
              <a:t>% slope at 5 km scale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-38100" y="-12700"/>
            <a:ext cx="4198585" cy="114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00FF"/>
                </a:solidFill>
              </a:rPr>
              <a:t>Integrating paleogeography 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00FF"/>
                </a:solidFill>
              </a:rPr>
              <a:t>and remote-sensing using 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00FF"/>
                </a:solidFill>
              </a:rPr>
              <a:t>SRTM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10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3" y="567898"/>
            <a:ext cx="4572000" cy="32331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244" y="2456007"/>
            <a:ext cx="5939913" cy="4200451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1994338" y="4430108"/>
            <a:ext cx="2814145" cy="5425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10427" y="3865817"/>
            <a:ext cx="1617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Ancient river system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6745" y="106233"/>
            <a:ext cx="8103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Integration</a:t>
            </a:r>
            <a:r>
              <a:rPr lang="en-US" sz="2400" b="1" dirty="0" smtClean="0"/>
              <a:t> using </a:t>
            </a:r>
            <a:r>
              <a:rPr lang="en-US" sz="2400" b="1" dirty="0" smtClean="0"/>
              <a:t> </a:t>
            </a:r>
            <a:r>
              <a:rPr lang="en-US" sz="2400" b="1" dirty="0" smtClean="0"/>
              <a:t>SRTM </a:t>
            </a:r>
            <a:r>
              <a:rPr lang="en-US" sz="2400" b="1" dirty="0" smtClean="0"/>
              <a:t>DEM: Amazon and the Atlantic Forest</a:t>
            </a:r>
            <a:endParaRPr lang="en-US" sz="2400" b="1" dirty="0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57655" y="6509366"/>
            <a:ext cx="8229600" cy="29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prstClr val="black"/>
                </a:solidFill>
              </a:rPr>
              <a:t>b</a:t>
            </a:r>
            <a:r>
              <a:rPr lang="en-US" sz="1600" dirty="0" smtClean="0">
                <a:solidFill>
                  <a:prstClr val="black"/>
                </a:solidFill>
              </a:rPr>
              <a:t>ased on Almeida-</a:t>
            </a:r>
            <a:r>
              <a:rPr lang="en-US" sz="1600" dirty="0" err="1" smtClean="0">
                <a:solidFill>
                  <a:prstClr val="black"/>
                </a:solidFill>
              </a:rPr>
              <a:t>Filho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&amp; Miranda. 2007. 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i="1" dirty="0" smtClean="0">
                <a:solidFill>
                  <a:prstClr val="black"/>
                </a:solidFill>
              </a:rPr>
              <a:t>Remote </a:t>
            </a:r>
            <a:r>
              <a:rPr lang="en-US" sz="1600" i="1" dirty="0">
                <a:solidFill>
                  <a:prstClr val="black"/>
                </a:solidFill>
              </a:rPr>
              <a:t>Sensing Environ.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110:387-392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522483" y="2184459"/>
            <a:ext cx="1072055" cy="6691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469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Almeida-Filho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49725"/>
            <a:ext cx="3810000" cy="333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0" y="6288088"/>
            <a:ext cx="3344385" cy="49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prstClr val="black"/>
                </a:solidFill>
              </a:rPr>
              <a:t>Almeida-</a:t>
            </a:r>
            <a:r>
              <a:rPr lang="en-US" sz="1600" dirty="0" err="1">
                <a:solidFill>
                  <a:prstClr val="black"/>
                </a:solidFill>
              </a:rPr>
              <a:t>Filho</a:t>
            </a:r>
            <a:r>
              <a:rPr lang="en-US" sz="1600" dirty="0">
                <a:solidFill>
                  <a:prstClr val="black"/>
                </a:solidFill>
              </a:rPr>
              <a:t> &amp; Miranda. 2007. </a:t>
            </a:r>
          </a:p>
          <a:p>
            <a:pPr>
              <a:lnSpc>
                <a:spcPct val="80000"/>
              </a:lnSpc>
            </a:pPr>
            <a:r>
              <a:rPr lang="en-US" sz="1600" i="1" dirty="0">
                <a:solidFill>
                  <a:prstClr val="black"/>
                </a:solidFill>
              </a:rPr>
              <a:t>Remote Sensing Environ.</a:t>
            </a:r>
            <a:r>
              <a:rPr lang="en-US" sz="1600" dirty="0">
                <a:solidFill>
                  <a:prstClr val="black"/>
                </a:solidFill>
              </a:rPr>
              <a:t> 110:387-392</a:t>
            </a: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533400" y="5702300"/>
            <a:ext cx="23177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en-US">
                <a:solidFill>
                  <a:prstClr val="black"/>
                </a:solidFill>
              </a:rPr>
              <a:t>SRTM digital </a:t>
            </a:r>
          </a:p>
          <a:p>
            <a:pPr>
              <a:lnSpc>
                <a:spcPct val="70000"/>
              </a:lnSpc>
            </a:pPr>
            <a:r>
              <a:rPr lang="en-US">
                <a:solidFill>
                  <a:prstClr val="black"/>
                </a:solidFill>
              </a:rPr>
              <a:t>elevation model</a:t>
            </a:r>
          </a:p>
        </p:txBody>
      </p:sp>
      <p:pic>
        <p:nvPicPr>
          <p:cNvPr id="173063" name="Picture 7" descr="Almeida-Filh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0300"/>
            <a:ext cx="3482975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4267200" y="3848100"/>
            <a:ext cx="12906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</a:rPr>
              <a:t>paleoriver</a:t>
            </a:r>
            <a:endParaRPr lang="en-US" sz="2000"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05200" y="374650"/>
            <a:ext cx="5410200" cy="3546475"/>
            <a:chOff x="3505200" y="44450"/>
            <a:chExt cx="5410200" cy="3546475"/>
          </a:xfrm>
        </p:grpSpPr>
        <p:pic>
          <p:nvPicPr>
            <p:cNvPr id="173059" name="Picture 3" descr="Almeido-Filho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457200"/>
              <a:ext cx="4648200" cy="3133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3064" name="Rectangle 8"/>
            <p:cNvSpPr>
              <a:spLocks noChangeArrowheads="1"/>
            </p:cNvSpPr>
            <p:nvPr/>
          </p:nvSpPr>
          <p:spPr bwMode="auto">
            <a:xfrm>
              <a:off x="7310438" y="44450"/>
              <a:ext cx="15589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prstClr val="black"/>
                  </a:solidFill>
                </a:rPr>
                <a:t>Rio Padauari</a:t>
              </a:r>
            </a:p>
          </p:txBody>
        </p:sp>
        <p:sp>
          <p:nvSpPr>
            <p:cNvPr id="173065" name="Line 9"/>
            <p:cNvSpPr>
              <a:spLocks noChangeShapeType="1"/>
            </p:cNvSpPr>
            <p:nvPr/>
          </p:nvSpPr>
          <p:spPr bwMode="auto">
            <a:xfrm flipH="1">
              <a:off x="7620000" y="381000"/>
              <a:ext cx="381000" cy="990600"/>
            </a:xfrm>
            <a:prstGeom prst="line">
              <a:avLst/>
            </a:prstGeom>
            <a:noFill/>
            <a:ln w="38100">
              <a:solidFill>
                <a:srgbClr val="EC03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3067" name="Rectangle 11"/>
            <p:cNvSpPr>
              <a:spLocks noChangeArrowheads="1"/>
            </p:cNvSpPr>
            <p:nvPr/>
          </p:nvSpPr>
          <p:spPr bwMode="auto">
            <a:xfrm>
              <a:off x="3505200" y="457200"/>
              <a:ext cx="171926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</a:rPr>
                <a:t>Rio </a:t>
              </a:r>
              <a:r>
                <a:rPr lang="en-US" sz="2000" dirty="0" err="1">
                  <a:solidFill>
                    <a:prstClr val="black"/>
                  </a:solidFill>
                </a:rPr>
                <a:t>Carabinini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73068" name="Line 12"/>
            <p:cNvSpPr>
              <a:spLocks noChangeShapeType="1"/>
            </p:cNvSpPr>
            <p:nvPr/>
          </p:nvSpPr>
          <p:spPr bwMode="auto">
            <a:xfrm>
              <a:off x="4953000" y="762000"/>
              <a:ext cx="1143000" cy="381000"/>
            </a:xfrm>
            <a:prstGeom prst="line">
              <a:avLst/>
            </a:prstGeom>
            <a:noFill/>
            <a:ln w="38100">
              <a:solidFill>
                <a:srgbClr val="EC03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3069" name="Line 13"/>
            <p:cNvSpPr>
              <a:spLocks noChangeShapeType="1"/>
            </p:cNvSpPr>
            <p:nvPr/>
          </p:nvSpPr>
          <p:spPr bwMode="auto">
            <a:xfrm flipV="1">
              <a:off x="4826000" y="2133599"/>
              <a:ext cx="1422400" cy="1457325"/>
            </a:xfrm>
            <a:prstGeom prst="line">
              <a:avLst/>
            </a:prstGeom>
            <a:noFill/>
            <a:ln w="38100">
              <a:solidFill>
                <a:srgbClr val="EC03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8100" y="39469"/>
            <a:ext cx="3597459" cy="896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SRTM and Rio Negro</a:t>
            </a:r>
          </a:p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paleogeography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Theme">
  <a:themeElements>
    <a:clrScheme name="GPMC Nov 20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PMC Nov 200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GPMC Nov 20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PMC Nov 200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3_Title &amp; Bullets copy 2">
  <a:themeElements>
    <a:clrScheme name="Title &amp; Bullets copy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2">
      <a:majorFont>
        <a:latin typeface="Arial Narrow"/>
        <a:ea typeface="ヒラギノ角ゴ ProN W3"/>
        <a:cs typeface="ヒラギノ角ゴ ProN W3"/>
      </a:majorFont>
      <a:minorFont>
        <a:latin typeface="Arial Narrow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ヒラギノ角ゴ ProN W3" charset="0"/>
            <a:cs typeface="ヒラギノ角ゴ ProN W3" charset="0"/>
            <a:sym typeface="Arial Narrow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ヒラギノ角ゴ ProN W3" charset="0"/>
            <a:cs typeface="ヒラギノ角ゴ ProN W3" charset="0"/>
            <a:sym typeface="Arial Narrow" charset="0"/>
          </a:defRPr>
        </a:defPPr>
      </a:lstStyle>
    </a:lnDef>
  </a:objectDefaults>
  <a:extraClrSchemeLst>
    <a:extraClrScheme>
      <a:clrScheme name="Title &amp; Bullets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1053</Words>
  <Application>Microsoft Office PowerPoint</Application>
  <PresentationFormat>On-screen Show (4:3)</PresentationFormat>
  <Paragraphs>204</Paragraphs>
  <Slides>32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Office Theme</vt:lpstr>
      <vt:lpstr>Default Theme</vt:lpstr>
      <vt:lpstr>1_Office Theme</vt:lpstr>
      <vt:lpstr>Default Design</vt:lpstr>
      <vt:lpstr>Facet</vt:lpstr>
      <vt:lpstr>3_Title &amp; Bullets copy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ALOS PALSAR  Datasets</vt:lpstr>
      <vt:lpstr>PowerPoint Presentation</vt:lpstr>
      <vt:lpstr>PowerPoint Presentation</vt:lpstr>
      <vt:lpstr>Multi-Sensor Datasets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Defining river branch structure </vt:lpstr>
      <vt:lpstr>PowerPoint Presentation</vt:lpstr>
      <vt:lpstr>Piedros River Outcrop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Charts</vt:lpstr>
      <vt:lpstr>Lake Winnipeg</vt:lpstr>
      <vt:lpstr>PowerPoint Presentation</vt:lpstr>
      <vt:lpstr>Processing data using polSARpro, ASF Mapready, ENVI, ArcInfo, Matlab</vt:lpstr>
      <vt:lpstr>Future 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Cracraft</dc:creator>
  <cp:lastModifiedBy>Kyle</cp:lastModifiedBy>
  <cp:revision>43</cp:revision>
  <dcterms:created xsi:type="dcterms:W3CDTF">2015-04-21T18:53:50Z</dcterms:created>
  <dcterms:modified xsi:type="dcterms:W3CDTF">2015-04-23T12:09:41Z</dcterms:modified>
</cp:coreProperties>
</file>